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7"/>
  </p:notesMasterIdLst>
  <p:sldIdLst>
    <p:sldId id="256" r:id="rId2"/>
    <p:sldId id="333" r:id="rId3"/>
    <p:sldId id="334" r:id="rId4"/>
    <p:sldId id="309" r:id="rId5"/>
    <p:sldId id="326" r:id="rId6"/>
    <p:sldId id="310" r:id="rId7"/>
    <p:sldId id="327" r:id="rId8"/>
    <p:sldId id="328" r:id="rId9"/>
    <p:sldId id="329" r:id="rId10"/>
    <p:sldId id="330" r:id="rId11"/>
    <p:sldId id="312" r:id="rId12"/>
    <p:sldId id="332" r:id="rId13"/>
    <p:sldId id="313" r:id="rId14"/>
    <p:sldId id="314" r:id="rId15"/>
    <p:sldId id="311" r:id="rId16"/>
    <p:sldId id="316" r:id="rId17"/>
    <p:sldId id="315" r:id="rId18"/>
    <p:sldId id="317" r:id="rId19"/>
    <p:sldId id="318" r:id="rId20"/>
    <p:sldId id="320" r:id="rId21"/>
    <p:sldId id="325" r:id="rId22"/>
    <p:sldId id="323" r:id="rId23"/>
    <p:sldId id="324" r:id="rId24"/>
    <p:sldId id="321" r:id="rId25"/>
    <p:sldId id="331" r:id="rId26"/>
  </p:sldIdLst>
  <p:sldSz cx="9144000" cy="5143500" type="screen16x9"/>
  <p:notesSz cx="6858000" cy="9144000"/>
  <p:embeddedFontLst>
    <p:embeddedFont>
      <p:font typeface="Bebas Neue" panose="020B0606020202050201" pitchFamily="34" charset="0"/>
      <p:regular r:id="rId28"/>
    </p:embeddedFon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Capriola" panose="020F0502020204030204" pitchFamily="34" charset="0"/>
      <p:regular r:id="rId34"/>
      <p:bold r:id="rId35"/>
      <p:italic r:id="rId36"/>
      <p:boldItalic r:id="rId37"/>
    </p:embeddedFont>
    <p:embeddedFont>
      <p:font typeface="Darker Grotesque Medium" pitchFamily="2" charset="0"/>
      <p:regular r:id="rId38"/>
      <p:bold r:id="rId39"/>
    </p:embeddedFont>
    <p:embeddedFont>
      <p:font typeface="Magra" panose="020F0502020204030204" pitchFamily="34" charset="0"/>
      <p:regular r:id="rId40"/>
      <p:bold r:id="rId41"/>
      <p:italic r:id="rId42"/>
      <p:boldItalic r:id="rId43"/>
    </p:embeddedFont>
    <p:embeddedFont>
      <p:font typeface="Snell Roundhand" panose="02000603080000090004" pitchFamily="2" charset="0"/>
      <p:regular r:id="rId44"/>
      <p:bold r:id="rId45"/>
    </p:embeddedFont>
    <p:embeddedFont>
      <p:font typeface="Style Script" pitchFamily="2"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63B275BD-C2CC-FC45-AB74-474319EFC04D}">
          <p14:sldIdLst>
            <p14:sldId id="256"/>
          </p14:sldIdLst>
        </p14:section>
        <p14:section name="Disclaimer" id="{6866E6F3-C89C-BE4C-9EB7-7D642251D87F}">
          <p14:sldIdLst>
            <p14:sldId id="333"/>
            <p14:sldId id="334"/>
          </p14:sldIdLst>
        </p14:section>
        <p14:section name="Client" id="{16F8A725-4AE7-7A46-B080-6F9CBC9CDA22}">
          <p14:sldIdLst>
            <p14:sldId id="309"/>
          </p14:sldIdLst>
        </p14:section>
        <p14:section name="Project Background" id="{86BCC3DC-A559-A34F-B32C-4156A54E26EF}">
          <p14:sldIdLst>
            <p14:sldId id="326"/>
            <p14:sldId id="310"/>
            <p14:sldId id="327"/>
            <p14:sldId id="328"/>
            <p14:sldId id="329"/>
            <p14:sldId id="330"/>
          </p14:sldIdLst>
        </p14:section>
        <p14:section name="EDA" id="{623F5B0F-240C-1343-B577-8E6B36624B2F}">
          <p14:sldIdLst>
            <p14:sldId id="312"/>
            <p14:sldId id="332"/>
            <p14:sldId id="313"/>
            <p14:sldId id="314"/>
            <p14:sldId id="311"/>
            <p14:sldId id="316"/>
            <p14:sldId id="315"/>
            <p14:sldId id="317"/>
            <p14:sldId id="318"/>
            <p14:sldId id="320"/>
            <p14:sldId id="325"/>
            <p14:sldId id="323"/>
            <p14:sldId id="324"/>
          </p14:sldIdLst>
        </p14:section>
        <p14:section name="Future Goals" id="{1F279413-933F-D144-91EF-13184610F7D2}">
          <p14:sldIdLst>
            <p14:sldId id="321"/>
            <p14:sldId id="33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C4224-4352-4D4D-A0F0-C577CE81216D}">
  <a:tblStyle styleId="{968C4224-4352-4D4D-A0F0-C577CE8121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83"/>
    <p:restoredTop sz="94604"/>
  </p:normalViewPr>
  <p:slideViewPr>
    <p:cSldViewPr snapToGrid="0">
      <p:cViewPr>
        <p:scale>
          <a:sx n="254" d="100"/>
          <a:sy n="254" d="100"/>
        </p:scale>
        <p:origin x="872"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f9e629ec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f9e629ec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111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623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372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822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4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62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0f9e629ec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9596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f737987cbb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f737987cb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401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62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fb4e906728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fb4e90672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615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08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f737987cb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f737987cb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f9e629ec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f9e629ec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962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f9e629ec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f9e629ec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28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1393ff6c8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1393ff6c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88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1393ff6c8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1393ff6c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058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050" y="668500"/>
            <a:ext cx="7713900" cy="19806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69800" y="2649088"/>
            <a:ext cx="58044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720000" y="535000"/>
            <a:ext cx="7704000" cy="67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79" name="Google Shape;79;p16"/>
          <p:cNvPicPr preferRelativeResize="0"/>
          <p:nvPr/>
        </p:nvPicPr>
        <p:blipFill>
          <a:blip r:embed="rId2">
            <a:alphaModFix/>
          </a:blip>
          <a:stretch>
            <a:fillRect/>
          </a:stretch>
        </p:blipFill>
        <p:spPr>
          <a:xfrm rot="-1825720">
            <a:off x="7868650" y="-1381950"/>
            <a:ext cx="3249450" cy="3367001"/>
          </a:xfrm>
          <a:prstGeom prst="rect">
            <a:avLst/>
          </a:prstGeom>
          <a:noFill/>
          <a:ln>
            <a:noFill/>
          </a:ln>
        </p:spPr>
      </p:pic>
      <p:pic>
        <p:nvPicPr>
          <p:cNvPr id="80" name="Google Shape;80;p16"/>
          <p:cNvPicPr preferRelativeResize="0"/>
          <p:nvPr/>
        </p:nvPicPr>
        <p:blipFill>
          <a:blip r:embed="rId3">
            <a:alphaModFix/>
          </a:blip>
          <a:stretch>
            <a:fillRect/>
          </a:stretch>
        </p:blipFill>
        <p:spPr>
          <a:xfrm rot="-931275">
            <a:off x="-1903305" y="3379863"/>
            <a:ext cx="2833326" cy="2887975"/>
          </a:xfrm>
          <a:prstGeom prst="rect">
            <a:avLst/>
          </a:prstGeom>
          <a:noFill/>
          <a:ln>
            <a:noFill/>
          </a:ln>
        </p:spPr>
      </p:pic>
      <p:pic>
        <p:nvPicPr>
          <p:cNvPr id="81" name="Google Shape;81;p16"/>
          <p:cNvPicPr preferRelativeResize="0"/>
          <p:nvPr/>
        </p:nvPicPr>
        <p:blipFill>
          <a:blip r:embed="rId4">
            <a:alphaModFix/>
          </a:blip>
          <a:stretch>
            <a:fillRect/>
          </a:stretch>
        </p:blipFill>
        <p:spPr>
          <a:xfrm rot="1669663">
            <a:off x="-1560727" y="2214450"/>
            <a:ext cx="2276751" cy="257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720000" y="535000"/>
            <a:ext cx="7704000" cy="67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84" name="Google Shape;84;p17"/>
          <p:cNvPicPr preferRelativeResize="0"/>
          <p:nvPr/>
        </p:nvPicPr>
        <p:blipFill>
          <a:blip r:embed="rId2">
            <a:alphaModFix/>
          </a:blip>
          <a:stretch>
            <a:fillRect/>
          </a:stretch>
        </p:blipFill>
        <p:spPr>
          <a:xfrm rot="1861903" flipH="1">
            <a:off x="-976921" y="-814958"/>
            <a:ext cx="2284617" cy="2411738"/>
          </a:xfrm>
          <a:prstGeom prst="rect">
            <a:avLst/>
          </a:prstGeom>
          <a:noFill/>
          <a:ln>
            <a:noFill/>
          </a:ln>
        </p:spPr>
      </p:pic>
      <p:pic>
        <p:nvPicPr>
          <p:cNvPr id="85" name="Google Shape;85;p17"/>
          <p:cNvPicPr preferRelativeResize="0"/>
          <p:nvPr/>
        </p:nvPicPr>
        <p:blipFill>
          <a:blip r:embed="rId3">
            <a:alphaModFix/>
          </a:blip>
          <a:stretch>
            <a:fillRect/>
          </a:stretch>
        </p:blipFill>
        <p:spPr>
          <a:xfrm rot="-1646547">
            <a:off x="8345854" y="897468"/>
            <a:ext cx="2172152" cy="245360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9"/>
        <p:cNvGrpSpPr/>
        <p:nvPr/>
      </p:nvGrpSpPr>
      <p:grpSpPr>
        <a:xfrm>
          <a:off x="0" y="0"/>
          <a:ext cx="0" cy="0"/>
          <a:chOff x="0" y="0"/>
          <a:chExt cx="0" cy="0"/>
        </a:xfrm>
      </p:grpSpPr>
      <p:sp>
        <p:nvSpPr>
          <p:cNvPr id="90" name="Google Shape;90;p19"/>
          <p:cNvSpPr txBox="1">
            <a:spLocks noGrp="1"/>
          </p:cNvSpPr>
          <p:nvPr>
            <p:ph type="subTitle" idx="1"/>
          </p:nvPr>
        </p:nvSpPr>
        <p:spPr>
          <a:xfrm>
            <a:off x="720000" y="1612725"/>
            <a:ext cx="3517200" cy="19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91" name="Google Shape;91;p19"/>
          <p:cNvSpPr txBox="1">
            <a:spLocks noGrp="1"/>
          </p:cNvSpPr>
          <p:nvPr>
            <p:ph type="title"/>
          </p:nvPr>
        </p:nvSpPr>
        <p:spPr>
          <a:xfrm>
            <a:off x="720000" y="445025"/>
            <a:ext cx="402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797300" y="1438300"/>
            <a:ext cx="3233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 name="Google Shape;94;p20"/>
          <p:cNvSpPr txBox="1">
            <a:spLocks noGrp="1"/>
          </p:cNvSpPr>
          <p:nvPr>
            <p:ph type="subTitle" idx="1"/>
          </p:nvPr>
        </p:nvSpPr>
        <p:spPr>
          <a:xfrm>
            <a:off x="797300" y="2011000"/>
            <a:ext cx="3233100" cy="82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4_1_1">
    <p:spTree>
      <p:nvGrpSpPr>
        <p:cNvPr id="1" name="Shape 95"/>
        <p:cNvGrpSpPr/>
        <p:nvPr/>
      </p:nvGrpSpPr>
      <p:grpSpPr>
        <a:xfrm>
          <a:off x="0" y="0"/>
          <a:ext cx="0" cy="0"/>
          <a:chOff x="0" y="0"/>
          <a:chExt cx="0" cy="0"/>
        </a:xfrm>
      </p:grpSpPr>
      <p:sp>
        <p:nvSpPr>
          <p:cNvPr id="96" name="Google Shape;96;p21"/>
          <p:cNvSpPr txBox="1">
            <a:spLocks noGrp="1"/>
          </p:cNvSpPr>
          <p:nvPr>
            <p:ph type="title" hasCustomPrompt="1"/>
          </p:nvPr>
        </p:nvSpPr>
        <p:spPr>
          <a:xfrm>
            <a:off x="2668950" y="690675"/>
            <a:ext cx="3806100" cy="768900"/>
          </a:xfrm>
          <a:prstGeom prst="rect">
            <a:avLst/>
          </a:prstGeom>
          <a:solidFill>
            <a:schemeClr val="lt2"/>
          </a:solid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 name="Google Shape;97;p21"/>
          <p:cNvSpPr txBox="1">
            <a:spLocks noGrp="1"/>
          </p:cNvSpPr>
          <p:nvPr>
            <p:ph type="title" idx="2" hasCustomPrompt="1"/>
          </p:nvPr>
        </p:nvSpPr>
        <p:spPr>
          <a:xfrm>
            <a:off x="2668950" y="1988400"/>
            <a:ext cx="3806100" cy="768900"/>
          </a:xfrm>
          <a:prstGeom prst="rect">
            <a:avLst/>
          </a:prstGeom>
          <a:solidFill>
            <a:schemeClr val="lt2"/>
          </a:solid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 name="Google Shape;98;p21"/>
          <p:cNvSpPr txBox="1">
            <a:spLocks noGrp="1"/>
          </p:cNvSpPr>
          <p:nvPr>
            <p:ph type="title" idx="3" hasCustomPrompt="1"/>
          </p:nvPr>
        </p:nvSpPr>
        <p:spPr>
          <a:xfrm>
            <a:off x="2668950" y="3286125"/>
            <a:ext cx="3806100" cy="768900"/>
          </a:xfrm>
          <a:prstGeom prst="rect">
            <a:avLst/>
          </a:prstGeom>
          <a:solidFill>
            <a:schemeClr val="lt2"/>
          </a:solid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9" name="Google Shape;99;p21"/>
          <p:cNvSpPr txBox="1">
            <a:spLocks noGrp="1"/>
          </p:cNvSpPr>
          <p:nvPr>
            <p:ph type="subTitle" idx="1"/>
          </p:nvPr>
        </p:nvSpPr>
        <p:spPr>
          <a:xfrm>
            <a:off x="2668950" y="1459575"/>
            <a:ext cx="3806100" cy="397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1"/>
          <p:cNvSpPr txBox="1">
            <a:spLocks noGrp="1"/>
          </p:cNvSpPr>
          <p:nvPr>
            <p:ph type="subTitle" idx="4"/>
          </p:nvPr>
        </p:nvSpPr>
        <p:spPr>
          <a:xfrm>
            <a:off x="2668950" y="2757300"/>
            <a:ext cx="3806100" cy="3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21"/>
          <p:cNvSpPr txBox="1">
            <a:spLocks noGrp="1"/>
          </p:cNvSpPr>
          <p:nvPr>
            <p:ph type="subTitle" idx="5"/>
          </p:nvPr>
        </p:nvSpPr>
        <p:spPr>
          <a:xfrm>
            <a:off x="2668950" y="4055025"/>
            <a:ext cx="3806100" cy="3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720000" y="535000"/>
            <a:ext cx="7704000" cy="67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24"/>
          <p:cNvSpPr txBox="1">
            <a:spLocks noGrp="1"/>
          </p:cNvSpPr>
          <p:nvPr>
            <p:ph type="subTitle" idx="1"/>
          </p:nvPr>
        </p:nvSpPr>
        <p:spPr>
          <a:xfrm>
            <a:off x="1431125" y="2014988"/>
            <a:ext cx="2511600" cy="449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Style Script"/>
                <a:ea typeface="Style Script"/>
                <a:cs typeface="Style Script"/>
                <a:sym typeface="Style Scrip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1" name="Google Shape;121;p24"/>
          <p:cNvSpPr txBox="1">
            <a:spLocks noGrp="1"/>
          </p:cNvSpPr>
          <p:nvPr>
            <p:ph type="subTitle" idx="2"/>
          </p:nvPr>
        </p:nvSpPr>
        <p:spPr>
          <a:xfrm>
            <a:off x="1431125" y="2490975"/>
            <a:ext cx="2511600" cy="449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4"/>
          <p:cNvSpPr txBox="1">
            <a:spLocks noGrp="1"/>
          </p:cNvSpPr>
          <p:nvPr>
            <p:ph type="subTitle" idx="3"/>
          </p:nvPr>
        </p:nvSpPr>
        <p:spPr>
          <a:xfrm>
            <a:off x="5258775" y="2490975"/>
            <a:ext cx="2511600" cy="449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4"/>
          <p:cNvSpPr txBox="1">
            <a:spLocks noGrp="1"/>
          </p:cNvSpPr>
          <p:nvPr>
            <p:ph type="subTitle" idx="4"/>
          </p:nvPr>
        </p:nvSpPr>
        <p:spPr>
          <a:xfrm>
            <a:off x="1431125" y="4145025"/>
            <a:ext cx="2511600" cy="449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4"/>
          <p:cNvSpPr txBox="1">
            <a:spLocks noGrp="1"/>
          </p:cNvSpPr>
          <p:nvPr>
            <p:ph type="subTitle" idx="5"/>
          </p:nvPr>
        </p:nvSpPr>
        <p:spPr>
          <a:xfrm>
            <a:off x="5258775" y="4145025"/>
            <a:ext cx="2511600" cy="449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4"/>
          <p:cNvSpPr txBox="1">
            <a:spLocks noGrp="1"/>
          </p:cNvSpPr>
          <p:nvPr>
            <p:ph type="subTitle" idx="6"/>
          </p:nvPr>
        </p:nvSpPr>
        <p:spPr>
          <a:xfrm>
            <a:off x="1431125" y="3695650"/>
            <a:ext cx="2511600" cy="449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Style Script"/>
                <a:ea typeface="Style Script"/>
                <a:cs typeface="Style Script"/>
                <a:sym typeface="Style Scrip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6" name="Google Shape;126;p24"/>
          <p:cNvSpPr txBox="1">
            <a:spLocks noGrp="1"/>
          </p:cNvSpPr>
          <p:nvPr>
            <p:ph type="subTitle" idx="7"/>
          </p:nvPr>
        </p:nvSpPr>
        <p:spPr>
          <a:xfrm>
            <a:off x="5258775" y="2014988"/>
            <a:ext cx="2511600" cy="449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Style Script"/>
                <a:ea typeface="Style Script"/>
                <a:cs typeface="Style Script"/>
                <a:sym typeface="Style Scrip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7" name="Google Shape;127;p24"/>
          <p:cNvSpPr txBox="1">
            <a:spLocks noGrp="1"/>
          </p:cNvSpPr>
          <p:nvPr>
            <p:ph type="subTitle" idx="8"/>
          </p:nvPr>
        </p:nvSpPr>
        <p:spPr>
          <a:xfrm>
            <a:off x="5258775" y="3695650"/>
            <a:ext cx="2511600" cy="449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Style Script"/>
                <a:ea typeface="Style Script"/>
                <a:cs typeface="Style Script"/>
                <a:sym typeface="Style Scrip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42"/>
        <p:cNvGrpSpPr/>
        <p:nvPr/>
      </p:nvGrpSpPr>
      <p:grpSpPr>
        <a:xfrm>
          <a:off x="0" y="0"/>
          <a:ext cx="0" cy="0"/>
          <a:chOff x="0" y="0"/>
          <a:chExt cx="0" cy="0"/>
        </a:xfrm>
      </p:grpSpPr>
      <p:sp>
        <p:nvSpPr>
          <p:cNvPr id="143" name="Google Shape;143;p26"/>
          <p:cNvSpPr txBox="1">
            <a:spLocks noGrp="1"/>
          </p:cNvSpPr>
          <p:nvPr>
            <p:ph type="ctrTitle"/>
          </p:nvPr>
        </p:nvSpPr>
        <p:spPr>
          <a:xfrm>
            <a:off x="2247525" y="535000"/>
            <a:ext cx="4649100" cy="129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0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4" name="Google Shape;144;p26"/>
          <p:cNvSpPr txBox="1">
            <a:spLocks noGrp="1"/>
          </p:cNvSpPr>
          <p:nvPr>
            <p:ph type="subTitle" idx="1"/>
          </p:nvPr>
        </p:nvSpPr>
        <p:spPr>
          <a:xfrm>
            <a:off x="2247525" y="1806600"/>
            <a:ext cx="4649100" cy="12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
    <p:bg>
      <p:bgPr>
        <a:solidFill>
          <a:schemeClr val="dk1"/>
        </a:solidFill>
        <a:effectLst/>
      </p:bgPr>
    </p:bg>
    <p:spTree>
      <p:nvGrpSpPr>
        <p:cNvPr id="1" name="Shape 146"/>
        <p:cNvGrpSpPr/>
        <p:nvPr/>
      </p:nvGrpSpPr>
      <p:grpSpPr>
        <a:xfrm>
          <a:off x="0" y="0"/>
          <a:ext cx="0" cy="0"/>
          <a:chOff x="0" y="0"/>
          <a:chExt cx="0" cy="0"/>
        </a:xfrm>
      </p:grpSpPr>
      <p:pic>
        <p:nvPicPr>
          <p:cNvPr id="147" name="Google Shape;147;p27"/>
          <p:cNvPicPr preferRelativeResize="0"/>
          <p:nvPr/>
        </p:nvPicPr>
        <p:blipFill>
          <a:blip r:embed="rId2">
            <a:alphaModFix/>
          </a:blip>
          <a:stretch>
            <a:fillRect/>
          </a:stretch>
        </p:blipFill>
        <p:spPr>
          <a:xfrm rot="1576748">
            <a:off x="-700263" y="1900950"/>
            <a:ext cx="2172152" cy="2453603"/>
          </a:xfrm>
          <a:prstGeom prst="rect">
            <a:avLst/>
          </a:prstGeom>
          <a:noFill/>
          <a:ln>
            <a:noFill/>
          </a:ln>
        </p:spPr>
      </p:pic>
      <p:pic>
        <p:nvPicPr>
          <p:cNvPr id="148" name="Google Shape;148;p27"/>
          <p:cNvPicPr preferRelativeResize="0"/>
          <p:nvPr/>
        </p:nvPicPr>
        <p:blipFill>
          <a:blip r:embed="rId3">
            <a:alphaModFix/>
          </a:blip>
          <a:stretch>
            <a:fillRect/>
          </a:stretch>
        </p:blipFill>
        <p:spPr>
          <a:xfrm>
            <a:off x="2480275" y="3687375"/>
            <a:ext cx="2395025" cy="2508576"/>
          </a:xfrm>
          <a:prstGeom prst="rect">
            <a:avLst/>
          </a:prstGeom>
          <a:noFill/>
          <a:ln>
            <a:noFill/>
          </a:ln>
        </p:spPr>
      </p:pic>
      <p:pic>
        <p:nvPicPr>
          <p:cNvPr id="149" name="Google Shape;149;p27"/>
          <p:cNvPicPr preferRelativeResize="0"/>
          <p:nvPr/>
        </p:nvPicPr>
        <p:blipFill>
          <a:blip r:embed="rId4">
            <a:alphaModFix/>
          </a:blip>
          <a:stretch>
            <a:fillRect/>
          </a:stretch>
        </p:blipFill>
        <p:spPr>
          <a:xfrm>
            <a:off x="-403479" y="3303125"/>
            <a:ext cx="2833326" cy="2887975"/>
          </a:xfrm>
          <a:prstGeom prst="rect">
            <a:avLst/>
          </a:prstGeom>
          <a:noFill/>
          <a:ln>
            <a:noFill/>
          </a:ln>
        </p:spPr>
      </p:pic>
      <p:pic>
        <p:nvPicPr>
          <p:cNvPr id="150" name="Google Shape;150;p27"/>
          <p:cNvPicPr preferRelativeResize="0"/>
          <p:nvPr/>
        </p:nvPicPr>
        <p:blipFill>
          <a:blip r:embed="rId5">
            <a:alphaModFix/>
          </a:blip>
          <a:stretch>
            <a:fillRect/>
          </a:stretch>
        </p:blipFill>
        <p:spPr>
          <a:xfrm>
            <a:off x="1270649" y="3505613"/>
            <a:ext cx="2158775" cy="2278901"/>
          </a:xfrm>
          <a:prstGeom prst="rect">
            <a:avLst/>
          </a:prstGeom>
          <a:noFill/>
          <a:ln>
            <a:noFill/>
          </a:ln>
        </p:spPr>
      </p:pic>
      <p:pic>
        <p:nvPicPr>
          <p:cNvPr id="151" name="Google Shape;151;p27"/>
          <p:cNvPicPr preferRelativeResize="0"/>
          <p:nvPr/>
        </p:nvPicPr>
        <p:blipFill>
          <a:blip r:embed="rId3">
            <a:alphaModFix/>
          </a:blip>
          <a:stretch>
            <a:fillRect/>
          </a:stretch>
        </p:blipFill>
        <p:spPr>
          <a:xfrm rot="10800000">
            <a:off x="6762662" y="-1364188"/>
            <a:ext cx="2395025" cy="250857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accent1"/>
        </a:solidFill>
        <a:effectLst/>
      </p:bgPr>
    </p:bg>
    <p:spTree>
      <p:nvGrpSpPr>
        <p:cNvPr id="1" name="Shape 152"/>
        <p:cNvGrpSpPr/>
        <p:nvPr/>
      </p:nvGrpSpPr>
      <p:grpSpPr>
        <a:xfrm>
          <a:off x="0" y="0"/>
          <a:ext cx="0" cy="0"/>
          <a:chOff x="0" y="0"/>
          <a:chExt cx="0" cy="0"/>
        </a:xfrm>
      </p:grpSpPr>
      <p:pic>
        <p:nvPicPr>
          <p:cNvPr id="153" name="Google Shape;153;p28"/>
          <p:cNvPicPr preferRelativeResize="0"/>
          <p:nvPr/>
        </p:nvPicPr>
        <p:blipFill>
          <a:blip r:embed="rId2">
            <a:alphaModFix/>
          </a:blip>
          <a:stretch>
            <a:fillRect/>
          </a:stretch>
        </p:blipFill>
        <p:spPr>
          <a:xfrm rot="-1150896" flipH="1">
            <a:off x="7960987" y="3100190"/>
            <a:ext cx="2009277" cy="2211844"/>
          </a:xfrm>
          <a:prstGeom prst="rect">
            <a:avLst/>
          </a:prstGeom>
          <a:noFill/>
          <a:ln>
            <a:noFill/>
          </a:ln>
        </p:spPr>
      </p:pic>
      <p:pic>
        <p:nvPicPr>
          <p:cNvPr id="154" name="Google Shape;154;p28"/>
          <p:cNvPicPr preferRelativeResize="0"/>
          <p:nvPr/>
        </p:nvPicPr>
        <p:blipFill>
          <a:blip r:embed="rId3">
            <a:alphaModFix/>
          </a:blip>
          <a:stretch>
            <a:fillRect/>
          </a:stretch>
        </p:blipFill>
        <p:spPr>
          <a:xfrm rot="-2318973" flipH="1">
            <a:off x="7053513" y="3488421"/>
            <a:ext cx="2228631" cy="2333260"/>
          </a:xfrm>
          <a:prstGeom prst="rect">
            <a:avLst/>
          </a:prstGeom>
          <a:noFill/>
          <a:ln>
            <a:noFill/>
          </a:ln>
        </p:spPr>
      </p:pic>
      <p:pic>
        <p:nvPicPr>
          <p:cNvPr id="155" name="Google Shape;155;p28"/>
          <p:cNvPicPr preferRelativeResize="0"/>
          <p:nvPr/>
        </p:nvPicPr>
        <p:blipFill>
          <a:blip r:embed="rId4">
            <a:alphaModFix/>
          </a:blip>
          <a:stretch>
            <a:fillRect/>
          </a:stretch>
        </p:blipFill>
        <p:spPr>
          <a:xfrm rot="822053">
            <a:off x="-1440676" y="-662980"/>
            <a:ext cx="2741379" cy="315280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150850"/>
            <a:ext cx="7704000" cy="13836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7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095775" y="1284400"/>
            <a:ext cx="952500" cy="731400"/>
          </a:xfrm>
          <a:prstGeom prst="rect">
            <a:avLst/>
          </a:prstGeom>
          <a:solidFill>
            <a:schemeClr val="lt2"/>
          </a:solid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91900" y="3563600"/>
            <a:ext cx="4360200" cy="3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5" name="Google Shape;15;p3"/>
          <p:cNvPicPr preferRelativeResize="0"/>
          <p:nvPr/>
        </p:nvPicPr>
        <p:blipFill>
          <a:blip r:embed="rId2">
            <a:alphaModFix/>
          </a:blip>
          <a:stretch>
            <a:fillRect/>
          </a:stretch>
        </p:blipFill>
        <p:spPr>
          <a:xfrm rot="931275" flipH="1">
            <a:off x="-2251237" y="1534638"/>
            <a:ext cx="2833326" cy="28879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535000"/>
            <a:ext cx="7704000" cy="6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18" name="Google Shape;18;p4"/>
          <p:cNvSpPr txBox="1">
            <a:spLocks noGrp="1"/>
          </p:cNvSpPr>
          <p:nvPr>
            <p:ph type="body" idx="1"/>
          </p:nvPr>
        </p:nvSpPr>
        <p:spPr>
          <a:xfrm>
            <a:off x="720000" y="1152475"/>
            <a:ext cx="7704000" cy="336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20000" y="535000"/>
            <a:ext cx="7704000" cy="673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7"/>
          <p:cNvSpPr txBox="1">
            <a:spLocks noGrp="1"/>
          </p:cNvSpPr>
          <p:nvPr>
            <p:ph type="body" idx="1"/>
          </p:nvPr>
        </p:nvSpPr>
        <p:spPr>
          <a:xfrm>
            <a:off x="715100" y="1542450"/>
            <a:ext cx="3322200" cy="2058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388100" y="1078650"/>
            <a:ext cx="6367800" cy="2986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13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715100" y="535000"/>
            <a:ext cx="3086400" cy="1263900"/>
          </a:xfrm>
          <a:prstGeom prst="rect">
            <a:avLst/>
          </a:prstGeom>
          <a:solidFill>
            <a:schemeClr val="lt2"/>
          </a:solidFill>
          <a:ln w="9525" cap="flat" cmpd="sng">
            <a:solidFill>
              <a:schemeClr val="accent1"/>
            </a:solidFill>
            <a:prstDash val="dot"/>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720000" y="535000"/>
            <a:ext cx="7704000" cy="67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71" name="Google Shape;71;p14"/>
          <p:cNvPicPr preferRelativeResize="0"/>
          <p:nvPr/>
        </p:nvPicPr>
        <p:blipFill>
          <a:blip r:embed="rId2">
            <a:alphaModFix/>
          </a:blip>
          <a:stretch>
            <a:fillRect/>
          </a:stretch>
        </p:blipFill>
        <p:spPr>
          <a:xfrm rot="-8943240">
            <a:off x="6953362" y="-1068577"/>
            <a:ext cx="2240424" cy="2283650"/>
          </a:xfrm>
          <a:prstGeom prst="rect">
            <a:avLst/>
          </a:prstGeom>
          <a:noFill/>
          <a:ln>
            <a:noFill/>
          </a:ln>
        </p:spPr>
      </p:pic>
      <p:pic>
        <p:nvPicPr>
          <p:cNvPr id="72" name="Google Shape;72;p14"/>
          <p:cNvPicPr preferRelativeResize="0"/>
          <p:nvPr/>
        </p:nvPicPr>
        <p:blipFill>
          <a:blip r:embed="rId3">
            <a:alphaModFix/>
          </a:blip>
          <a:stretch>
            <a:fillRect/>
          </a:stretch>
        </p:blipFill>
        <p:spPr>
          <a:xfrm rot="-8248232">
            <a:off x="8062066" y="-336543"/>
            <a:ext cx="1482724" cy="1674849"/>
          </a:xfrm>
          <a:prstGeom prst="rect">
            <a:avLst/>
          </a:prstGeom>
          <a:noFill/>
          <a:ln>
            <a:noFill/>
          </a:ln>
        </p:spPr>
      </p:pic>
      <p:pic>
        <p:nvPicPr>
          <p:cNvPr id="73" name="Google Shape;73;p14"/>
          <p:cNvPicPr preferRelativeResize="0"/>
          <p:nvPr/>
        </p:nvPicPr>
        <p:blipFill>
          <a:blip r:embed="rId4">
            <a:alphaModFix/>
          </a:blip>
          <a:stretch>
            <a:fillRect/>
          </a:stretch>
        </p:blipFill>
        <p:spPr>
          <a:xfrm rot="6840599">
            <a:off x="-575525" y="-740126"/>
            <a:ext cx="2013039" cy="21084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720000" y="535000"/>
            <a:ext cx="7704000" cy="67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76" name="Google Shape;76;p15"/>
          <p:cNvPicPr preferRelativeResize="0"/>
          <p:nvPr/>
        </p:nvPicPr>
        <p:blipFill>
          <a:blip r:embed="rId2">
            <a:alphaModFix/>
          </a:blip>
          <a:stretch>
            <a:fillRect/>
          </a:stretch>
        </p:blipFill>
        <p:spPr>
          <a:xfrm rot="10800000">
            <a:off x="6762662" y="-1364188"/>
            <a:ext cx="2395025" cy="250857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tyle Script"/>
              <a:buNone/>
              <a:defRPr sz="3500">
                <a:solidFill>
                  <a:schemeClr val="dk1"/>
                </a:solidFill>
                <a:latin typeface="Style Script"/>
                <a:ea typeface="Style Script"/>
                <a:cs typeface="Style Script"/>
                <a:sym typeface="Style Scrip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1pPr>
            <a:lvl2pPr marL="914400" lvl="1" indent="-317500">
              <a:lnSpc>
                <a:spcPct val="100000"/>
              </a:lnSpc>
              <a:spcBef>
                <a:spcPts val="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2pPr>
            <a:lvl3pPr marL="1371600" lvl="2" indent="-317500">
              <a:lnSpc>
                <a:spcPct val="100000"/>
              </a:lnSpc>
              <a:spcBef>
                <a:spcPts val="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3pPr>
            <a:lvl4pPr marL="1828800" lvl="3" indent="-317500">
              <a:lnSpc>
                <a:spcPct val="100000"/>
              </a:lnSpc>
              <a:spcBef>
                <a:spcPts val="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4pPr>
            <a:lvl5pPr marL="2286000" lvl="4" indent="-317500">
              <a:lnSpc>
                <a:spcPct val="100000"/>
              </a:lnSpc>
              <a:spcBef>
                <a:spcPts val="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5pPr>
            <a:lvl6pPr marL="2743200" lvl="5" indent="-317500">
              <a:lnSpc>
                <a:spcPct val="100000"/>
              </a:lnSpc>
              <a:spcBef>
                <a:spcPts val="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6pPr>
            <a:lvl7pPr marL="3200400" lvl="6" indent="-317500">
              <a:lnSpc>
                <a:spcPct val="100000"/>
              </a:lnSpc>
              <a:spcBef>
                <a:spcPts val="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7pPr>
            <a:lvl8pPr marL="3657600" lvl="7" indent="-317500">
              <a:lnSpc>
                <a:spcPct val="100000"/>
              </a:lnSpc>
              <a:spcBef>
                <a:spcPts val="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8pPr>
            <a:lvl9pPr marL="4114800" lvl="8" indent="-317500">
              <a:lnSpc>
                <a:spcPct val="100000"/>
              </a:lnSpc>
              <a:spcBef>
                <a:spcPts val="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6" r:id="rId6"/>
    <p:sldLayoutId id="2147483658" r:id="rId7"/>
    <p:sldLayoutId id="2147483660" r:id="rId8"/>
    <p:sldLayoutId id="2147483661" r:id="rId9"/>
    <p:sldLayoutId id="2147483662" r:id="rId10"/>
    <p:sldLayoutId id="2147483663" r:id="rId11"/>
    <p:sldLayoutId id="2147483665" r:id="rId12"/>
    <p:sldLayoutId id="2147483666" r:id="rId13"/>
    <p:sldLayoutId id="2147483667" r:id="rId14"/>
    <p:sldLayoutId id="2147483670" r:id="rId15"/>
    <p:sldLayoutId id="2147483672" r:id="rId16"/>
    <p:sldLayoutId id="2147483673" r:id="rId17"/>
    <p:sldLayoutId id="2147483674"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66" name="Google Shape;166;p32"/>
          <p:cNvPicPr preferRelativeResize="0"/>
          <p:nvPr/>
        </p:nvPicPr>
        <p:blipFill>
          <a:blip r:embed="rId3">
            <a:alphaModFix/>
          </a:blip>
          <a:stretch>
            <a:fillRect/>
          </a:stretch>
        </p:blipFill>
        <p:spPr>
          <a:xfrm>
            <a:off x="6080100" y="3306050"/>
            <a:ext cx="2049125" cy="2356651"/>
          </a:xfrm>
          <a:prstGeom prst="rect">
            <a:avLst/>
          </a:prstGeom>
          <a:noFill/>
          <a:ln>
            <a:noFill/>
          </a:ln>
        </p:spPr>
      </p:pic>
      <p:sp>
        <p:nvSpPr>
          <p:cNvPr id="167" name="Google Shape;167;p32"/>
          <p:cNvSpPr txBox="1">
            <a:spLocks noGrp="1"/>
          </p:cNvSpPr>
          <p:nvPr>
            <p:ph type="ctrTitle"/>
          </p:nvPr>
        </p:nvSpPr>
        <p:spPr>
          <a:xfrm>
            <a:off x="715050" y="668500"/>
            <a:ext cx="7713900" cy="19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latin typeface="Calibri" panose="020F0502020204030204" pitchFamily="34" charset="0"/>
                <a:cs typeface="Calibri" panose="020F0502020204030204" pitchFamily="34" charset="0"/>
              </a:rPr>
              <a:t>Effect of Stressors on Urbanized Corals</a:t>
            </a:r>
            <a:endParaRPr sz="4800" dirty="0">
              <a:solidFill>
                <a:schemeClr val="accent1"/>
              </a:solidFill>
              <a:latin typeface="Calibri" panose="020F0502020204030204" pitchFamily="34" charset="0"/>
              <a:cs typeface="Calibri" panose="020F0502020204030204" pitchFamily="34" charset="0"/>
            </a:endParaRPr>
          </a:p>
        </p:txBody>
      </p:sp>
      <p:sp>
        <p:nvSpPr>
          <p:cNvPr id="168" name="Google Shape;168;p32"/>
          <p:cNvSpPr txBox="1">
            <a:spLocks noGrp="1"/>
          </p:cNvSpPr>
          <p:nvPr>
            <p:ph type="subTitle" idx="1"/>
          </p:nvPr>
        </p:nvSpPr>
        <p:spPr>
          <a:xfrm>
            <a:off x="1669800" y="2537364"/>
            <a:ext cx="5804400" cy="6422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Denny, Zeng Qi, Alexander</a:t>
            </a:r>
            <a:br>
              <a:rPr lang="en-US" dirty="0"/>
            </a:br>
            <a:r>
              <a:rPr lang="en-US" dirty="0"/>
              <a:t>TF: Daniel</a:t>
            </a:r>
            <a:endParaRPr dirty="0"/>
          </a:p>
        </p:txBody>
      </p:sp>
      <p:pic>
        <p:nvPicPr>
          <p:cNvPr id="169" name="Google Shape;169;p32"/>
          <p:cNvPicPr preferRelativeResize="0"/>
          <p:nvPr/>
        </p:nvPicPr>
        <p:blipFill>
          <a:blip r:embed="rId4">
            <a:alphaModFix/>
          </a:blip>
          <a:stretch>
            <a:fillRect/>
          </a:stretch>
        </p:blipFill>
        <p:spPr>
          <a:xfrm rot="1576748">
            <a:off x="-1220663" y="1443662"/>
            <a:ext cx="2172152" cy="2453603"/>
          </a:xfrm>
          <a:prstGeom prst="rect">
            <a:avLst/>
          </a:prstGeom>
          <a:noFill/>
          <a:ln>
            <a:noFill/>
          </a:ln>
        </p:spPr>
      </p:pic>
      <p:pic>
        <p:nvPicPr>
          <p:cNvPr id="170" name="Google Shape;170;p32"/>
          <p:cNvPicPr preferRelativeResize="0"/>
          <p:nvPr/>
        </p:nvPicPr>
        <p:blipFill>
          <a:blip r:embed="rId5">
            <a:alphaModFix/>
          </a:blip>
          <a:stretch>
            <a:fillRect/>
          </a:stretch>
        </p:blipFill>
        <p:spPr>
          <a:xfrm>
            <a:off x="1959875" y="3230087"/>
            <a:ext cx="2395025" cy="2508576"/>
          </a:xfrm>
          <a:prstGeom prst="rect">
            <a:avLst/>
          </a:prstGeom>
          <a:noFill/>
          <a:ln>
            <a:noFill/>
          </a:ln>
        </p:spPr>
      </p:pic>
      <p:pic>
        <p:nvPicPr>
          <p:cNvPr id="171" name="Google Shape;171;p32"/>
          <p:cNvPicPr preferRelativeResize="0"/>
          <p:nvPr/>
        </p:nvPicPr>
        <p:blipFill>
          <a:blip r:embed="rId6">
            <a:alphaModFix/>
          </a:blip>
          <a:stretch>
            <a:fillRect/>
          </a:stretch>
        </p:blipFill>
        <p:spPr>
          <a:xfrm rot="-931275">
            <a:off x="7868745" y="1876163"/>
            <a:ext cx="2833326" cy="2887975"/>
          </a:xfrm>
          <a:prstGeom prst="rect">
            <a:avLst/>
          </a:prstGeom>
          <a:noFill/>
          <a:ln>
            <a:noFill/>
          </a:ln>
        </p:spPr>
      </p:pic>
      <p:pic>
        <p:nvPicPr>
          <p:cNvPr id="172" name="Google Shape;172;p32"/>
          <p:cNvPicPr preferRelativeResize="0"/>
          <p:nvPr/>
        </p:nvPicPr>
        <p:blipFill>
          <a:blip r:embed="rId6">
            <a:alphaModFix/>
          </a:blip>
          <a:stretch>
            <a:fillRect/>
          </a:stretch>
        </p:blipFill>
        <p:spPr>
          <a:xfrm>
            <a:off x="-923879" y="2845838"/>
            <a:ext cx="2833326" cy="2887975"/>
          </a:xfrm>
          <a:prstGeom prst="rect">
            <a:avLst/>
          </a:prstGeom>
          <a:noFill/>
          <a:ln>
            <a:noFill/>
          </a:ln>
        </p:spPr>
      </p:pic>
      <p:pic>
        <p:nvPicPr>
          <p:cNvPr id="173" name="Google Shape;173;p32"/>
          <p:cNvPicPr preferRelativeResize="0"/>
          <p:nvPr/>
        </p:nvPicPr>
        <p:blipFill>
          <a:blip r:embed="rId7">
            <a:alphaModFix/>
          </a:blip>
          <a:stretch>
            <a:fillRect/>
          </a:stretch>
        </p:blipFill>
        <p:spPr>
          <a:xfrm>
            <a:off x="3552098" y="3270950"/>
            <a:ext cx="1914950" cy="2108000"/>
          </a:xfrm>
          <a:prstGeom prst="rect">
            <a:avLst/>
          </a:prstGeom>
          <a:noFill/>
          <a:ln>
            <a:noFill/>
          </a:ln>
        </p:spPr>
      </p:pic>
      <p:pic>
        <p:nvPicPr>
          <p:cNvPr id="174" name="Google Shape;174;p32"/>
          <p:cNvPicPr preferRelativeResize="0"/>
          <p:nvPr/>
        </p:nvPicPr>
        <p:blipFill>
          <a:blip r:embed="rId8">
            <a:alphaModFix/>
          </a:blip>
          <a:stretch>
            <a:fillRect/>
          </a:stretch>
        </p:blipFill>
        <p:spPr>
          <a:xfrm>
            <a:off x="750249" y="3048325"/>
            <a:ext cx="2158775" cy="2278901"/>
          </a:xfrm>
          <a:prstGeom prst="rect">
            <a:avLst/>
          </a:prstGeom>
          <a:noFill/>
          <a:ln>
            <a:noFill/>
          </a:ln>
        </p:spPr>
      </p:pic>
      <p:pic>
        <p:nvPicPr>
          <p:cNvPr id="175" name="Google Shape;175;p32"/>
          <p:cNvPicPr preferRelativeResize="0"/>
          <p:nvPr/>
        </p:nvPicPr>
        <p:blipFill>
          <a:blip r:embed="rId9">
            <a:alphaModFix/>
          </a:blip>
          <a:stretch>
            <a:fillRect/>
          </a:stretch>
        </p:blipFill>
        <p:spPr>
          <a:xfrm>
            <a:off x="6738925" y="2645587"/>
            <a:ext cx="3141000" cy="3288475"/>
          </a:xfrm>
          <a:prstGeom prst="rect">
            <a:avLst/>
          </a:prstGeom>
          <a:noFill/>
          <a:ln>
            <a:noFill/>
          </a:ln>
        </p:spPr>
      </p:pic>
      <p:pic>
        <p:nvPicPr>
          <p:cNvPr id="176" name="Google Shape;176;p32"/>
          <p:cNvPicPr preferRelativeResize="0"/>
          <p:nvPr/>
        </p:nvPicPr>
        <p:blipFill>
          <a:blip r:embed="rId4">
            <a:alphaModFix/>
          </a:blip>
          <a:stretch>
            <a:fillRect/>
          </a:stretch>
        </p:blipFill>
        <p:spPr>
          <a:xfrm>
            <a:off x="4806072" y="3270950"/>
            <a:ext cx="2276750" cy="2571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119EF-7C5C-1DDF-4730-C560AF394B6B}"/>
              </a:ext>
            </a:extLst>
          </p:cNvPr>
          <p:cNvSpPr>
            <a:spLocks noGrp="1"/>
          </p:cNvSpPr>
          <p:nvPr>
            <p:ph type="title"/>
          </p:nvPr>
        </p:nvSpPr>
        <p:spPr/>
        <p:txBody>
          <a:bodyPr/>
          <a:lstStyle/>
          <a:p>
            <a:r>
              <a:rPr kumimoji="1" lang="en-US" altLang="zh-CN" sz="3200" dirty="0">
                <a:latin typeface="Calibri" panose="020F0502020204030204" pitchFamily="34" charset="0"/>
                <a:cs typeface="Calibri" panose="020F0502020204030204" pitchFamily="34" charset="0"/>
              </a:rPr>
              <a:t>We eventually obtain </a:t>
            </a:r>
            <a:r>
              <a:rPr kumimoji="1" lang="en-US" altLang="zh-CN" sz="3200" b="1" dirty="0">
                <a:latin typeface="Calibri" panose="020F0502020204030204" pitchFamily="34" charset="0"/>
                <a:cs typeface="Calibri" panose="020F0502020204030204" pitchFamily="34" charset="0"/>
              </a:rPr>
              <a:t>four</a:t>
            </a:r>
            <a:r>
              <a:rPr kumimoji="1" lang="en-US" altLang="zh-CN" sz="3200" dirty="0">
                <a:latin typeface="Calibri" panose="020F0502020204030204" pitchFamily="34" charset="0"/>
                <a:cs typeface="Calibri" panose="020F0502020204030204" pitchFamily="34" charset="0"/>
              </a:rPr>
              <a:t> outcomes.</a:t>
            </a:r>
            <a:endParaRPr kumimoji="1" lang="zh-CN" altLang="en-US" sz="3200" dirty="0">
              <a:latin typeface="Calibri" panose="020F0502020204030204" pitchFamily="34" charset="0"/>
              <a:cs typeface="Calibri" panose="020F0502020204030204" pitchFamily="34" charset="0"/>
            </a:endParaRPr>
          </a:p>
        </p:txBody>
      </p:sp>
      <p:sp>
        <p:nvSpPr>
          <p:cNvPr id="3" name="文本占位符 2">
            <a:extLst>
              <a:ext uri="{FF2B5EF4-FFF2-40B4-BE49-F238E27FC236}">
                <a16:creationId xmlns:a16="http://schemas.microsoft.com/office/drawing/2014/main" id="{6363AB1E-DD59-479D-68B9-1E269C00FA52}"/>
              </a:ext>
            </a:extLst>
          </p:cNvPr>
          <p:cNvSpPr>
            <a:spLocks noGrp="1"/>
          </p:cNvSpPr>
          <p:nvPr>
            <p:ph type="body" idx="1"/>
          </p:nvPr>
        </p:nvSpPr>
        <p:spPr>
          <a:xfrm>
            <a:off x="900871" y="1257982"/>
            <a:ext cx="7704000" cy="3456025"/>
          </a:xfrm>
        </p:spPr>
        <p:txBody>
          <a:bodyPr/>
          <a:lstStyle/>
          <a:p>
            <a:pPr algn="l">
              <a:buFont typeface="Wingdings" pitchFamily="2" charset="2"/>
              <a:buChar char="u"/>
            </a:pPr>
            <a:r>
              <a:rPr kumimoji="1" lang="en-US" altLang="zh-CN" sz="2000" dirty="0">
                <a:latin typeface="Calibri" panose="020F0502020204030204" pitchFamily="34" charset="0"/>
                <a:cs typeface="Calibri" panose="020F0502020204030204" pitchFamily="34" charset="0"/>
              </a:rPr>
              <a:t>PAM (numerical)</a:t>
            </a:r>
            <a:r>
              <a:rPr kumimoji="1" lang="zh-CN" altLang="en-US" sz="2000" dirty="0">
                <a:latin typeface="Calibri" panose="020F0502020204030204" pitchFamily="34" charset="0"/>
                <a:cs typeface="Calibri" panose="020F0502020204030204" pitchFamily="34" charset="0"/>
              </a:rPr>
              <a:t> </a:t>
            </a:r>
            <a:r>
              <a:rPr kumimoji="1" lang="en-US" altLang="zh-CN" sz="2000" dirty="0">
                <a:latin typeface="Calibri" panose="020F0502020204030204" pitchFamily="34" charset="0"/>
                <a:cs typeface="Calibri" panose="020F0502020204030204" pitchFamily="34" charset="0"/>
              </a:rPr>
              <a:t>  </a:t>
            </a:r>
          </a:p>
          <a:p>
            <a:pPr algn="l">
              <a:buFont typeface="Wingdings" pitchFamily="2" charset="2"/>
              <a:buChar char="u"/>
            </a:pPr>
            <a:endParaRPr kumimoji="1" lang="en-US" altLang="zh-CN" sz="2000" dirty="0">
              <a:latin typeface="Calibri" panose="020F0502020204030204" pitchFamily="34" charset="0"/>
              <a:cs typeface="Calibri" panose="020F0502020204030204" pitchFamily="34" charset="0"/>
            </a:endParaRPr>
          </a:p>
          <a:p>
            <a:pPr algn="l">
              <a:buFont typeface="Wingdings" pitchFamily="2" charset="2"/>
              <a:buChar char="u"/>
            </a:pPr>
            <a:r>
              <a:rPr kumimoji="1" lang="en-US" altLang="zh-CN" sz="2000" dirty="0">
                <a:latin typeface="Calibri" panose="020F0502020204030204" pitchFamily="34" charset="0"/>
                <a:cs typeface="Calibri" panose="020F0502020204030204" pitchFamily="34" charset="0"/>
              </a:rPr>
              <a:t>Respiration (numerical)  </a:t>
            </a:r>
          </a:p>
          <a:p>
            <a:pPr algn="l">
              <a:buFont typeface="Wingdings" pitchFamily="2" charset="2"/>
              <a:buChar char="u"/>
            </a:pPr>
            <a:endParaRPr kumimoji="1" lang="en-US" altLang="zh-CN" sz="2000" dirty="0">
              <a:latin typeface="Calibri" panose="020F0502020204030204" pitchFamily="34" charset="0"/>
              <a:cs typeface="Calibri" panose="020F0502020204030204" pitchFamily="34" charset="0"/>
            </a:endParaRPr>
          </a:p>
          <a:p>
            <a:pPr algn="l">
              <a:buFont typeface="Wingdings" pitchFamily="2" charset="2"/>
              <a:buChar char="u"/>
            </a:pPr>
            <a:r>
              <a:rPr kumimoji="1" lang="en-US" altLang="zh-CN" sz="2000" dirty="0">
                <a:latin typeface="Calibri" panose="020F0502020204030204" pitchFamily="34" charset="0"/>
                <a:cs typeface="Calibri" panose="020F0502020204030204" pitchFamily="34" charset="0"/>
              </a:rPr>
              <a:t>RGB (numerical)   </a:t>
            </a:r>
          </a:p>
          <a:p>
            <a:pPr algn="l">
              <a:buFont typeface="Wingdings" pitchFamily="2" charset="2"/>
              <a:buChar char="u"/>
            </a:pPr>
            <a:endParaRPr kumimoji="1" lang="en-US" altLang="zh-CN" sz="2000" dirty="0">
              <a:latin typeface="Calibri" panose="020F0502020204030204" pitchFamily="34" charset="0"/>
              <a:cs typeface="Calibri" panose="020F0502020204030204" pitchFamily="34" charset="0"/>
            </a:endParaRPr>
          </a:p>
          <a:p>
            <a:pPr algn="l">
              <a:buFont typeface="Wingdings" pitchFamily="2" charset="2"/>
              <a:buChar char="u"/>
            </a:pPr>
            <a:r>
              <a:rPr kumimoji="1" lang="en-US" altLang="zh-CN" sz="2000" dirty="0">
                <a:latin typeface="Calibri" panose="020F0502020204030204" pitchFamily="34" charset="0"/>
                <a:cs typeface="Calibri" panose="020F0502020204030204" pitchFamily="34" charset="0"/>
              </a:rPr>
              <a:t>Behavior  (</a:t>
            </a:r>
            <a:r>
              <a:rPr kumimoji="1" lang="en-US" altLang="zh-CN" sz="2000" dirty="0" err="1">
                <a:latin typeface="Calibri" panose="020F0502020204030204" pitchFamily="34" charset="0"/>
                <a:cs typeface="Calibri" panose="020F0502020204030204" pitchFamily="34" charset="0"/>
              </a:rPr>
              <a:t>Interger</a:t>
            </a:r>
            <a:r>
              <a:rPr kumimoji="1" lang="en-US" altLang="zh-CN" sz="2000" dirty="0">
                <a:latin typeface="Calibri" panose="020F0502020204030204" pitchFamily="34" charset="0"/>
                <a:cs typeface="Calibri" panose="020F0502020204030204" pitchFamily="34" charset="0"/>
              </a:rPr>
              <a:t>) </a:t>
            </a:r>
            <a:endParaRPr kumimoji="1" lang="zh-CN" altLang="en-US" sz="2000"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1AC23A3E-58EA-9B81-D053-89E3A91F4210}"/>
              </a:ext>
            </a:extLst>
          </p:cNvPr>
          <p:cNvSpPr txBox="1"/>
          <p:nvPr/>
        </p:nvSpPr>
        <p:spPr>
          <a:xfrm>
            <a:off x="5009545" y="2728392"/>
            <a:ext cx="0" cy="0"/>
          </a:xfrm>
          <a:prstGeom prst="rect">
            <a:avLst/>
          </a:prstGeom>
          <a:noFill/>
          <a:ln>
            <a:solidFill>
              <a:srgbClr val="3754CF"/>
            </a:solidFill>
          </a:ln>
        </p:spPr>
        <p:txBody>
          <a:bodyPr spcFirstLastPara="1" wrap="none" lIns="0" tIns="91425" rIns="0" bIns="91425" rtlCol="0" anchor="ctr" anchorCtr="0">
            <a:noAutofit/>
          </a:bodyPr>
          <a:lstStyle/>
          <a:p>
            <a:pPr marL="171450" indent="-171450" algn="l">
              <a:buClr>
                <a:srgbClr val="00B0F0"/>
              </a:buClr>
              <a:buFont typeface="Wingdings" pitchFamily="2" charset="2"/>
              <a:buChar char="l"/>
            </a:pPr>
            <a:endParaRPr kumimoji="1" lang="zh-CN" altLang="en-US" sz="1200" b="1" dirty="0">
              <a:solidFill>
                <a:srgbClr val="00B0F0"/>
              </a:solidFill>
              <a:latin typeface="Magra"/>
              <a:ea typeface="Magra"/>
              <a:cs typeface="Magra"/>
              <a:sym typeface="Magra"/>
            </a:endParaRPr>
          </a:p>
        </p:txBody>
      </p:sp>
      <p:sp>
        <p:nvSpPr>
          <p:cNvPr id="10" name="右箭头 9">
            <a:extLst>
              <a:ext uri="{FF2B5EF4-FFF2-40B4-BE49-F238E27FC236}">
                <a16:creationId xmlns:a16="http://schemas.microsoft.com/office/drawing/2014/main" id="{9B43E158-0A1B-8F28-B081-50739F8E19E7}"/>
              </a:ext>
            </a:extLst>
          </p:cNvPr>
          <p:cNvSpPr/>
          <p:nvPr/>
        </p:nvSpPr>
        <p:spPr>
          <a:xfrm>
            <a:off x="3413354" y="1428982"/>
            <a:ext cx="2005263" cy="168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CE13F77D-6E9F-9F4C-2619-4FECFADC2337}"/>
              </a:ext>
            </a:extLst>
          </p:cNvPr>
          <p:cNvSpPr txBox="1"/>
          <p:nvPr/>
        </p:nvSpPr>
        <p:spPr>
          <a:xfrm>
            <a:off x="5643208" y="1501171"/>
            <a:ext cx="0" cy="0"/>
          </a:xfrm>
          <a:prstGeom prst="rect">
            <a:avLst/>
          </a:prstGeom>
          <a:noFill/>
          <a:ln>
            <a:solidFill>
              <a:srgbClr val="3754CF"/>
            </a:solidFill>
          </a:ln>
        </p:spPr>
        <p:txBody>
          <a:bodyPr spcFirstLastPara="1" wrap="none" lIns="0" tIns="91425" rIns="0" bIns="91425" rtlCol="0" anchor="ctr" anchorCtr="0">
            <a:noAutofit/>
          </a:bodyPr>
          <a:lstStyle/>
          <a:p>
            <a:pPr algn="l">
              <a:buClr>
                <a:srgbClr val="00B0F0"/>
              </a:buClr>
            </a:pPr>
            <a:r>
              <a:rPr kumimoji="1" lang="en-US" altLang="zh-CN" sz="1200" b="1" dirty="0">
                <a:solidFill>
                  <a:srgbClr val="00B0F0"/>
                </a:solidFill>
                <a:latin typeface="Magra"/>
                <a:ea typeface="Magra"/>
                <a:cs typeface="Magra"/>
                <a:sym typeface="Magra"/>
              </a:rPr>
              <a:t>  </a:t>
            </a:r>
            <a:r>
              <a:rPr kumimoji="1" lang="en-US" altLang="zh-CN" sz="2000" b="1" dirty="0">
                <a:solidFill>
                  <a:srgbClr val="00B0F0"/>
                </a:solidFill>
                <a:latin typeface="Calibri" panose="020F0502020204030204" pitchFamily="34" charset="0"/>
                <a:ea typeface="Magra"/>
                <a:cs typeface="Calibri" panose="020F0502020204030204" pitchFamily="34" charset="0"/>
                <a:sym typeface="Magra"/>
              </a:rPr>
              <a:t>Symbiont health</a:t>
            </a:r>
            <a:endParaRPr kumimoji="1" lang="zh-CN" altLang="en-US" sz="1200" b="1" dirty="0">
              <a:solidFill>
                <a:srgbClr val="00B0F0"/>
              </a:solidFill>
              <a:latin typeface="Magra"/>
              <a:ea typeface="Magra"/>
              <a:cs typeface="Magra"/>
              <a:sym typeface="Magra"/>
            </a:endParaRPr>
          </a:p>
        </p:txBody>
      </p:sp>
      <p:sp>
        <p:nvSpPr>
          <p:cNvPr id="12" name="右箭头 11">
            <a:extLst>
              <a:ext uri="{FF2B5EF4-FFF2-40B4-BE49-F238E27FC236}">
                <a16:creationId xmlns:a16="http://schemas.microsoft.com/office/drawing/2014/main" id="{52FE0B3A-CACC-EB28-8BE4-2B9AE3877470}"/>
              </a:ext>
            </a:extLst>
          </p:cNvPr>
          <p:cNvSpPr/>
          <p:nvPr/>
        </p:nvSpPr>
        <p:spPr>
          <a:xfrm>
            <a:off x="4087124" y="2046456"/>
            <a:ext cx="1692442" cy="168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7E58603A-69E4-D379-BDD0-F11002E7010B}"/>
                  </a:ext>
                </a:extLst>
              </p:cNvPr>
              <p:cNvSpPr txBox="1"/>
              <p:nvPr/>
            </p:nvSpPr>
            <p:spPr>
              <a:xfrm>
                <a:off x="5931966" y="2110771"/>
                <a:ext cx="0" cy="0"/>
              </a:xfrm>
              <a:prstGeom prst="rect">
                <a:avLst/>
              </a:prstGeom>
              <a:noFill/>
              <a:ln>
                <a:solidFill>
                  <a:srgbClr val="3754CF"/>
                </a:solidFill>
              </a:ln>
            </p:spPr>
            <p:txBody>
              <a:bodyPr spcFirstLastPara="1" wrap="none" lIns="0" tIns="91425" rIns="0" bIns="91425" rtlCol="0" anchor="ctr" anchorCtr="0">
                <a:noAutofit/>
              </a:bodyPr>
              <a:lstStyle/>
              <a:p>
                <a:pPr algn="l">
                  <a:buClr>
                    <a:srgbClr val="00B0F0"/>
                  </a:buClr>
                </a:pPr>
                <a14:m>
                  <m:oMath xmlns:m="http://schemas.openxmlformats.org/officeDocument/2006/math">
                    <m:sSub>
                      <m:sSubPr>
                        <m:ctrlPr>
                          <a:rPr kumimoji="1" lang="en-US" altLang="zh-CN" sz="2000" b="1" i="1" smtClean="0">
                            <a:solidFill>
                              <a:srgbClr val="00B0F0"/>
                            </a:solidFill>
                            <a:latin typeface="Cambria Math" panose="02040503050406030204" pitchFamily="18" charset="0"/>
                            <a:sym typeface="Magra"/>
                          </a:rPr>
                        </m:ctrlPr>
                      </m:sSubPr>
                      <m:e>
                        <m:r>
                          <a:rPr kumimoji="1" lang="en-US" altLang="zh-CN" sz="2000" b="1" i="1" smtClean="0">
                            <a:solidFill>
                              <a:srgbClr val="00B0F0"/>
                            </a:solidFill>
                            <a:latin typeface="Cambria Math" panose="02040503050406030204" pitchFamily="18" charset="0"/>
                            <a:sym typeface="Magra"/>
                          </a:rPr>
                          <m:t>𝑶</m:t>
                        </m:r>
                      </m:e>
                      <m:sub>
                        <m:r>
                          <a:rPr kumimoji="1" lang="en-US" altLang="zh-CN" sz="2000" b="1" i="1" smtClean="0">
                            <a:solidFill>
                              <a:srgbClr val="00B0F0"/>
                            </a:solidFill>
                            <a:latin typeface="Cambria Math" panose="02040503050406030204" pitchFamily="18" charset="0"/>
                            <a:sym typeface="Magra"/>
                          </a:rPr>
                          <m:t>𝟐</m:t>
                        </m:r>
                      </m:sub>
                    </m:sSub>
                  </m:oMath>
                </a14:m>
                <a:r>
                  <a:rPr kumimoji="1" lang="en-US" altLang="zh-CN" sz="2000" b="1" dirty="0">
                    <a:solidFill>
                      <a:srgbClr val="00B0F0"/>
                    </a:solidFill>
                    <a:latin typeface="Magra"/>
                    <a:ea typeface="Magra"/>
                    <a:cs typeface="Magra"/>
                    <a:sym typeface="Magra"/>
                  </a:rPr>
                  <a:t> consumption</a:t>
                </a:r>
                <a:endParaRPr kumimoji="1" lang="zh-CN" altLang="en-US" sz="2000" b="1" dirty="0">
                  <a:solidFill>
                    <a:srgbClr val="00B0F0"/>
                  </a:solidFill>
                  <a:latin typeface="Magra"/>
                  <a:ea typeface="Magra"/>
                  <a:cs typeface="Magra"/>
                  <a:sym typeface="Magra"/>
                </a:endParaRPr>
              </a:p>
            </p:txBody>
          </p:sp>
        </mc:Choice>
        <mc:Fallback>
          <p:sp>
            <p:nvSpPr>
              <p:cNvPr id="13" name="文本框 12">
                <a:extLst>
                  <a:ext uri="{FF2B5EF4-FFF2-40B4-BE49-F238E27FC236}">
                    <a16:creationId xmlns:a16="http://schemas.microsoft.com/office/drawing/2014/main" id="{7E58603A-69E4-D379-BDD0-F11002E7010B}"/>
                  </a:ext>
                </a:extLst>
              </p:cNvPr>
              <p:cNvSpPr txBox="1">
                <a:spLocks noRot="1" noChangeAspect="1" noMove="1" noResize="1" noEditPoints="1" noAdjustHandles="1" noChangeArrowheads="1" noChangeShapeType="1" noTextEdit="1"/>
              </p:cNvSpPr>
              <p:nvPr/>
            </p:nvSpPr>
            <p:spPr>
              <a:xfrm>
                <a:off x="5931966" y="2110771"/>
                <a:ext cx="0" cy="0"/>
              </a:xfrm>
              <a:prstGeom prst="rect">
                <a:avLst/>
              </a:prstGeom>
              <a:blipFill>
                <a:blip r:embed="rId2"/>
                <a:stretch>
                  <a:fillRect l="-700000" t="-1900000" r="-14900000" b="-2400000"/>
                </a:stretch>
              </a:blipFill>
              <a:ln>
                <a:solidFill>
                  <a:srgbClr val="3754CF"/>
                </a:solidFill>
              </a:ln>
            </p:spPr>
            <p:txBody>
              <a:bodyPr/>
              <a:lstStyle/>
              <a:p>
                <a:r>
                  <a:rPr lang="zh-TW" altLang="en-US">
                    <a:noFill/>
                  </a:rPr>
                  <a:t> </a:t>
                </a:r>
              </a:p>
            </p:txBody>
          </p:sp>
        </mc:Fallback>
      </mc:AlternateContent>
      <p:sp>
        <p:nvSpPr>
          <p:cNvPr id="14" name="右箭头 13">
            <a:extLst>
              <a:ext uri="{FF2B5EF4-FFF2-40B4-BE49-F238E27FC236}">
                <a16:creationId xmlns:a16="http://schemas.microsoft.com/office/drawing/2014/main" id="{0A51FB89-E61B-EDF9-D563-240A8CA0904C}"/>
              </a:ext>
            </a:extLst>
          </p:cNvPr>
          <p:cNvSpPr/>
          <p:nvPr/>
        </p:nvSpPr>
        <p:spPr>
          <a:xfrm>
            <a:off x="3413354" y="2677258"/>
            <a:ext cx="2069433" cy="2035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4C221F6-9FE0-72DF-EB24-55FD1A42594C}"/>
              </a:ext>
            </a:extLst>
          </p:cNvPr>
          <p:cNvSpPr txBox="1"/>
          <p:nvPr/>
        </p:nvSpPr>
        <p:spPr>
          <a:xfrm>
            <a:off x="5803629" y="2808603"/>
            <a:ext cx="0" cy="0"/>
          </a:xfrm>
          <a:prstGeom prst="rect">
            <a:avLst/>
          </a:prstGeom>
          <a:noFill/>
          <a:ln>
            <a:solidFill>
              <a:srgbClr val="3754CF"/>
            </a:solidFill>
          </a:ln>
        </p:spPr>
        <p:txBody>
          <a:bodyPr spcFirstLastPara="1" wrap="none" lIns="0" tIns="91425" rIns="0" bIns="91425" rtlCol="0" anchor="ctr" anchorCtr="0">
            <a:noAutofit/>
          </a:bodyPr>
          <a:lstStyle/>
          <a:p>
            <a:pPr algn="l">
              <a:buClr>
                <a:srgbClr val="00B0F0"/>
              </a:buClr>
            </a:pPr>
            <a:r>
              <a:rPr kumimoji="1" lang="en-US" altLang="zh-CN" sz="2000" b="1" dirty="0">
                <a:solidFill>
                  <a:srgbClr val="00B0F0"/>
                </a:solidFill>
                <a:latin typeface="Calibri" panose="020F0502020204030204" pitchFamily="34" charset="0"/>
                <a:ea typeface="Magra"/>
                <a:cs typeface="Calibri" panose="020F0502020204030204" pitchFamily="34" charset="0"/>
                <a:sym typeface="Magra"/>
              </a:rPr>
              <a:t>Red value = Breaching  </a:t>
            </a:r>
            <a:endParaRPr kumimoji="1" lang="zh-CN" altLang="en-US" sz="2000" b="1" dirty="0">
              <a:solidFill>
                <a:srgbClr val="00B0F0"/>
              </a:solidFill>
              <a:latin typeface="Calibri" panose="020F0502020204030204" pitchFamily="34" charset="0"/>
              <a:ea typeface="Magra"/>
              <a:cs typeface="Calibri" panose="020F0502020204030204" pitchFamily="34" charset="0"/>
              <a:sym typeface="Magra"/>
            </a:endParaRPr>
          </a:p>
        </p:txBody>
      </p:sp>
      <p:sp>
        <p:nvSpPr>
          <p:cNvPr id="16" name="右箭头 15">
            <a:extLst>
              <a:ext uri="{FF2B5EF4-FFF2-40B4-BE49-F238E27FC236}">
                <a16:creationId xmlns:a16="http://schemas.microsoft.com/office/drawing/2014/main" id="{6E4C5E28-2924-99D5-3918-C72884F324EB}"/>
              </a:ext>
            </a:extLst>
          </p:cNvPr>
          <p:cNvSpPr/>
          <p:nvPr/>
        </p:nvSpPr>
        <p:spPr>
          <a:xfrm>
            <a:off x="3605860" y="3247884"/>
            <a:ext cx="1876927" cy="2165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2B0D9C20-CC8E-5759-F7C7-824424B4D1B7}"/>
              </a:ext>
            </a:extLst>
          </p:cNvPr>
          <p:cNvSpPr txBox="1"/>
          <p:nvPr/>
        </p:nvSpPr>
        <p:spPr>
          <a:xfrm>
            <a:off x="5843734" y="3386119"/>
            <a:ext cx="0" cy="0"/>
          </a:xfrm>
          <a:prstGeom prst="rect">
            <a:avLst/>
          </a:prstGeom>
          <a:noFill/>
          <a:ln>
            <a:solidFill>
              <a:srgbClr val="3754CF"/>
            </a:solidFill>
          </a:ln>
        </p:spPr>
        <p:txBody>
          <a:bodyPr spcFirstLastPara="1" wrap="none" lIns="0" tIns="91425" rIns="0" bIns="91425" rtlCol="0" anchor="ctr" anchorCtr="0">
            <a:noAutofit/>
          </a:bodyPr>
          <a:lstStyle/>
          <a:p>
            <a:pPr algn="l">
              <a:buClr>
                <a:srgbClr val="00B0F0"/>
              </a:buClr>
            </a:pPr>
            <a:r>
              <a:rPr kumimoji="1" lang="en-US" altLang="zh-CN" sz="2000" b="1" dirty="0">
                <a:solidFill>
                  <a:srgbClr val="00B0F0"/>
                </a:solidFill>
                <a:latin typeface="Calibri" panose="020F0502020204030204" pitchFamily="34" charset="0"/>
                <a:ea typeface="Magra"/>
                <a:cs typeface="Calibri" panose="020F0502020204030204" pitchFamily="34" charset="0"/>
                <a:sym typeface="Magra"/>
              </a:rPr>
              <a:t>1 ~ 5 score</a:t>
            </a:r>
            <a:endParaRPr kumimoji="1" lang="zh-CN" altLang="en-US" sz="2000" b="1" dirty="0">
              <a:solidFill>
                <a:srgbClr val="00B0F0"/>
              </a:solidFill>
              <a:latin typeface="Calibri" panose="020F0502020204030204" pitchFamily="34" charset="0"/>
              <a:ea typeface="Magra"/>
              <a:cs typeface="Calibri" panose="020F0502020204030204" pitchFamily="34" charset="0"/>
              <a:sym typeface="Magra"/>
            </a:endParaRPr>
          </a:p>
        </p:txBody>
      </p:sp>
    </p:spTree>
    <p:extLst>
      <p:ext uri="{BB962C8B-B14F-4D97-AF65-F5344CB8AC3E}">
        <p14:creationId xmlns:p14="http://schemas.microsoft.com/office/powerpoint/2010/main" val="100719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2" name="Google Shape;238;p37">
            <a:extLst>
              <a:ext uri="{FF2B5EF4-FFF2-40B4-BE49-F238E27FC236}">
                <a16:creationId xmlns:a16="http://schemas.microsoft.com/office/drawing/2014/main" id="{995094A5-490B-E1CB-6D6B-998D3FEF144D}"/>
              </a:ext>
            </a:extLst>
          </p:cNvPr>
          <p:cNvSpPr txBox="1">
            <a:spLocks/>
          </p:cNvSpPr>
          <p:nvPr/>
        </p:nvSpPr>
        <p:spPr>
          <a:xfrm>
            <a:off x="535680" y="328316"/>
            <a:ext cx="8236187" cy="1109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Style Script"/>
              <a:buNone/>
              <a:defRPr sz="3500" b="0" i="0" u="none" strike="noStrike" cap="none">
                <a:solidFill>
                  <a:schemeClr val="dk1"/>
                </a:solidFill>
                <a:latin typeface="Style Script"/>
                <a:ea typeface="Style Script"/>
                <a:cs typeface="Style Script"/>
                <a:sym typeface="Style Scrip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 sz="3200" dirty="0">
                <a:latin typeface="Calibri" panose="020F0502020204030204" pitchFamily="34" charset="0"/>
                <a:cs typeface="Calibri" panose="020F0502020204030204" pitchFamily="34" charset="0"/>
              </a:rPr>
              <a:t>We broke down the `</a:t>
            </a:r>
            <a:r>
              <a:rPr lang="en" sz="3200" dirty="0" err="1">
                <a:latin typeface="Calibri" panose="020F0502020204030204" pitchFamily="34" charset="0"/>
                <a:cs typeface="Calibri" panose="020F0502020204030204" pitchFamily="34" charset="0"/>
              </a:rPr>
              <a:t>treat_ID_full</a:t>
            </a:r>
            <a:r>
              <a:rPr lang="en" sz="3200" dirty="0">
                <a:latin typeface="Calibri" panose="020F0502020204030204" pitchFamily="34" charset="0"/>
                <a:cs typeface="Calibri" panose="020F0502020204030204" pitchFamily="34" charset="0"/>
              </a:rPr>
              <a:t>` column </a:t>
            </a:r>
          </a:p>
          <a:p>
            <a:pPr algn="l"/>
            <a:r>
              <a:rPr lang="en" sz="3200" dirty="0">
                <a:latin typeface="Calibri" panose="020F0502020204030204" pitchFamily="34" charset="0"/>
                <a:cs typeface="Calibri" panose="020F0502020204030204" pitchFamily="34" charset="0"/>
              </a:rPr>
              <a:t>into </a:t>
            </a:r>
            <a:r>
              <a:rPr lang="en" sz="3200" b="1" dirty="0">
                <a:latin typeface="Calibri" panose="020F0502020204030204" pitchFamily="34" charset="0"/>
                <a:cs typeface="Calibri" panose="020F0502020204030204" pitchFamily="34" charset="0"/>
              </a:rPr>
              <a:t>five different treatment </a:t>
            </a:r>
            <a:r>
              <a:rPr lang="en-US" altLang="zh-TW" sz="3200" b="1" dirty="0">
                <a:latin typeface="Calibri" panose="020F0502020204030204" pitchFamily="34" charset="0"/>
                <a:cs typeface="Calibri" panose="020F0502020204030204" pitchFamily="34" charset="0"/>
              </a:rPr>
              <a:t>factors</a:t>
            </a:r>
            <a:r>
              <a:rPr lang="en" sz="3200" dirty="0">
                <a:latin typeface="Calibri" panose="020F0502020204030204" pitchFamily="34" charset="0"/>
                <a:cs typeface="Calibri" panose="020F0502020204030204" pitchFamily="34" charset="0"/>
              </a:rPr>
              <a:t>.</a:t>
            </a:r>
          </a:p>
          <a:p>
            <a:pPr algn="l"/>
            <a:endParaRPr lang="en" sz="3200" dirty="0">
              <a:latin typeface="Calibri" panose="020F0502020204030204" pitchFamily="34" charset="0"/>
              <a:cs typeface="Calibri" panose="020F0502020204030204" pitchFamily="34" charset="0"/>
            </a:endParaRPr>
          </a:p>
        </p:txBody>
      </p:sp>
      <p:sp>
        <p:nvSpPr>
          <p:cNvPr id="5" name="文字方塊 4">
            <a:extLst>
              <a:ext uri="{FF2B5EF4-FFF2-40B4-BE49-F238E27FC236}">
                <a16:creationId xmlns:a16="http://schemas.microsoft.com/office/drawing/2014/main" id="{3530CC31-1CF5-4361-2FD9-AC4B644B893F}"/>
              </a:ext>
            </a:extLst>
          </p:cNvPr>
          <p:cNvSpPr txBox="1"/>
          <p:nvPr/>
        </p:nvSpPr>
        <p:spPr>
          <a:xfrm>
            <a:off x="2785831" y="1653307"/>
            <a:ext cx="3572338" cy="646331"/>
          </a:xfrm>
          <a:prstGeom prst="rect">
            <a:avLst/>
          </a:prstGeom>
          <a:noFill/>
        </p:spPr>
        <p:txBody>
          <a:bodyPr wrap="square">
            <a:spAutoFit/>
          </a:bodyPr>
          <a:lstStyle/>
          <a:p>
            <a:pPr algn="ctr"/>
            <a:r>
              <a:rPr lang="zh-TW" altLang="en-US" sz="3600" b="1" dirty="0">
                <a:solidFill>
                  <a:srgbClr val="7030A0"/>
                </a:solidFill>
                <a:latin typeface="Calibri" panose="020F0502020204030204" pitchFamily="34" charset="0"/>
                <a:cs typeface="Calibri" panose="020F0502020204030204" pitchFamily="34" charset="0"/>
              </a:rPr>
              <a:t>A_0_20_F_A</a:t>
            </a:r>
          </a:p>
        </p:txBody>
      </p:sp>
      <p:sp>
        <p:nvSpPr>
          <p:cNvPr id="10" name="右彎箭號 9">
            <a:extLst>
              <a:ext uri="{FF2B5EF4-FFF2-40B4-BE49-F238E27FC236}">
                <a16:creationId xmlns:a16="http://schemas.microsoft.com/office/drawing/2014/main" id="{09839E88-A8A2-A5E1-0717-10716CFF5951}"/>
              </a:ext>
            </a:extLst>
          </p:cNvPr>
          <p:cNvSpPr/>
          <p:nvPr/>
        </p:nvSpPr>
        <p:spPr>
          <a:xfrm rot="10800000">
            <a:off x="2850625" y="2332930"/>
            <a:ext cx="701864" cy="37209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11" name="文字方塊 10">
            <a:extLst>
              <a:ext uri="{FF2B5EF4-FFF2-40B4-BE49-F238E27FC236}">
                <a16:creationId xmlns:a16="http://schemas.microsoft.com/office/drawing/2014/main" id="{BB772C7A-A994-B865-6A6F-C45E8786F661}"/>
              </a:ext>
            </a:extLst>
          </p:cNvPr>
          <p:cNvSpPr txBox="1"/>
          <p:nvPr/>
        </p:nvSpPr>
        <p:spPr>
          <a:xfrm>
            <a:off x="1290932" y="2253429"/>
            <a:ext cx="1527295" cy="738664"/>
          </a:xfrm>
          <a:prstGeom prst="rect">
            <a:avLst/>
          </a:prstGeom>
          <a:noFill/>
        </p:spPr>
        <p:txBody>
          <a:bodyPr wrap="square" rtlCol="0">
            <a:spAutoFit/>
          </a:bodyPr>
          <a:lstStyle/>
          <a:p>
            <a:r>
              <a:rPr kumimoji="1" lang="en-US" altLang="zh-TW" u="sng" dirty="0">
                <a:solidFill>
                  <a:schemeClr val="accent1">
                    <a:lumMod val="75000"/>
                  </a:schemeClr>
                </a:solidFill>
                <a:latin typeface="Calibri" panose="020F0502020204030204" pitchFamily="34" charset="0"/>
                <a:cs typeface="Calibri" panose="020F0502020204030204" pitchFamily="34" charset="0"/>
              </a:rPr>
              <a:t>Pollution Type</a:t>
            </a:r>
          </a:p>
          <a:p>
            <a:pPr marL="285750" lvl="7" indent="-285750">
              <a:buFont typeface="Arial" panose="020B0604020202020204" pitchFamily="34" charset="0"/>
              <a:buChar char="•"/>
            </a:pPr>
            <a:r>
              <a:rPr kumimoji="1" lang="en-US" altLang="zh-TW" b="1" dirty="0">
                <a:solidFill>
                  <a:schemeClr val="accent1">
                    <a:lumMod val="75000"/>
                  </a:schemeClr>
                </a:solidFill>
                <a:latin typeface="Calibri" panose="020F0502020204030204" pitchFamily="34" charset="0"/>
                <a:cs typeface="Calibri" panose="020F0502020204030204" pitchFamily="34" charset="0"/>
              </a:rPr>
              <a:t>A</a:t>
            </a:r>
            <a:r>
              <a:rPr kumimoji="1" lang="en-US" altLang="zh-TW" dirty="0">
                <a:solidFill>
                  <a:schemeClr val="accent1">
                    <a:lumMod val="75000"/>
                  </a:schemeClr>
                </a:solidFill>
                <a:latin typeface="Calibri" panose="020F0502020204030204" pitchFamily="34" charset="0"/>
                <a:cs typeface="Calibri" panose="020F0502020204030204" pitchFamily="34" charset="0"/>
              </a:rPr>
              <a:t>: Ammonium</a:t>
            </a:r>
          </a:p>
          <a:p>
            <a:pPr marL="285750" lvl="4" indent="-285750">
              <a:buFont typeface="Arial" panose="020B0604020202020204" pitchFamily="34" charset="0"/>
              <a:buChar char="•"/>
            </a:pPr>
            <a:r>
              <a:rPr kumimoji="1" lang="en-US" altLang="zh-TW" b="1" dirty="0">
                <a:solidFill>
                  <a:schemeClr val="accent1">
                    <a:lumMod val="75000"/>
                  </a:schemeClr>
                </a:solidFill>
                <a:latin typeface="Calibri" panose="020F0502020204030204" pitchFamily="34" charset="0"/>
                <a:cs typeface="Calibri" panose="020F0502020204030204" pitchFamily="34" charset="0"/>
              </a:rPr>
              <a:t>N</a:t>
            </a:r>
            <a:r>
              <a:rPr kumimoji="1" lang="en-US" altLang="zh-TW" dirty="0">
                <a:solidFill>
                  <a:schemeClr val="accent1">
                    <a:lumMod val="75000"/>
                  </a:schemeClr>
                </a:solidFill>
                <a:latin typeface="Calibri" panose="020F0502020204030204" pitchFamily="34" charset="0"/>
                <a:cs typeface="Calibri" panose="020F0502020204030204" pitchFamily="34" charset="0"/>
              </a:rPr>
              <a:t>: Nitrate</a:t>
            </a:r>
          </a:p>
        </p:txBody>
      </p:sp>
      <p:sp>
        <p:nvSpPr>
          <p:cNvPr id="13" name="文字方塊 12">
            <a:extLst>
              <a:ext uri="{FF2B5EF4-FFF2-40B4-BE49-F238E27FC236}">
                <a16:creationId xmlns:a16="http://schemas.microsoft.com/office/drawing/2014/main" id="{88B94701-B249-864C-9B9B-240D9BDE80FE}"/>
              </a:ext>
            </a:extLst>
          </p:cNvPr>
          <p:cNvSpPr txBox="1"/>
          <p:nvPr/>
        </p:nvSpPr>
        <p:spPr>
          <a:xfrm>
            <a:off x="1568365" y="3031236"/>
            <a:ext cx="1527295" cy="307777"/>
          </a:xfrm>
          <a:prstGeom prst="rect">
            <a:avLst/>
          </a:prstGeom>
          <a:noFill/>
        </p:spPr>
        <p:txBody>
          <a:bodyPr wrap="square" rtlCol="0">
            <a:spAutoFit/>
          </a:bodyPr>
          <a:lstStyle/>
          <a:p>
            <a:pPr algn="ctr"/>
            <a:r>
              <a:rPr kumimoji="1" lang="en-US" altLang="zh-TW" u="sng" dirty="0">
                <a:solidFill>
                  <a:schemeClr val="accent1">
                    <a:lumMod val="75000"/>
                  </a:schemeClr>
                </a:solidFill>
                <a:latin typeface="Calibri" panose="020F0502020204030204" pitchFamily="34" charset="0"/>
                <a:cs typeface="Calibri" panose="020F0502020204030204" pitchFamily="34" charset="0"/>
              </a:rPr>
              <a:t>Dose Level</a:t>
            </a:r>
          </a:p>
        </p:txBody>
      </p:sp>
      <p:sp>
        <p:nvSpPr>
          <p:cNvPr id="21" name="右彎箭號 20">
            <a:extLst>
              <a:ext uri="{FF2B5EF4-FFF2-40B4-BE49-F238E27FC236}">
                <a16:creationId xmlns:a16="http://schemas.microsoft.com/office/drawing/2014/main" id="{15343197-1047-4E11-1E6D-31506DB556E6}"/>
              </a:ext>
            </a:extLst>
          </p:cNvPr>
          <p:cNvSpPr/>
          <p:nvPr/>
        </p:nvSpPr>
        <p:spPr>
          <a:xfrm flipH="1" flipV="1">
            <a:off x="3687712" y="2332930"/>
            <a:ext cx="386686" cy="1126937"/>
          </a:xfrm>
          <a:prstGeom prst="bentArrow">
            <a:avLst>
              <a:gd name="adj1" fmla="val 25000"/>
              <a:gd name="adj2" fmla="val 24361"/>
              <a:gd name="adj3" fmla="val 25000"/>
              <a:gd name="adj4" fmla="val 7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graphicFrame>
        <p:nvGraphicFramePr>
          <p:cNvPr id="24" name="表格 23">
            <a:extLst>
              <a:ext uri="{FF2B5EF4-FFF2-40B4-BE49-F238E27FC236}">
                <a16:creationId xmlns:a16="http://schemas.microsoft.com/office/drawing/2014/main" id="{90081238-2FD5-6FD5-355D-28D3DA28DA2B}"/>
              </a:ext>
            </a:extLst>
          </p:cNvPr>
          <p:cNvGraphicFramePr>
            <a:graphicFrameLocks noGrp="1"/>
          </p:cNvGraphicFramePr>
          <p:nvPr>
            <p:extLst>
              <p:ext uri="{D42A27DB-BD31-4B8C-83A1-F6EECF244321}">
                <p14:modId xmlns:p14="http://schemas.microsoft.com/office/powerpoint/2010/main" val="71543249"/>
              </p:ext>
            </p:extLst>
          </p:nvPr>
        </p:nvGraphicFramePr>
        <p:xfrm>
          <a:off x="1201206" y="3333160"/>
          <a:ext cx="2269404" cy="1152000"/>
        </p:xfrm>
        <a:graphic>
          <a:graphicData uri="http://schemas.openxmlformats.org/drawingml/2006/table">
            <a:tbl>
              <a:tblPr firstRow="1" bandRow="1">
                <a:tableStyleId>{968C4224-4352-4D4D-A0F0-C577CE81216D}</a:tableStyleId>
              </a:tblPr>
              <a:tblGrid>
                <a:gridCol w="756468">
                  <a:extLst>
                    <a:ext uri="{9D8B030D-6E8A-4147-A177-3AD203B41FA5}">
                      <a16:colId xmlns:a16="http://schemas.microsoft.com/office/drawing/2014/main" val="1608176954"/>
                    </a:ext>
                  </a:extLst>
                </a:gridCol>
                <a:gridCol w="756468">
                  <a:extLst>
                    <a:ext uri="{9D8B030D-6E8A-4147-A177-3AD203B41FA5}">
                      <a16:colId xmlns:a16="http://schemas.microsoft.com/office/drawing/2014/main" val="3760529099"/>
                    </a:ext>
                  </a:extLst>
                </a:gridCol>
                <a:gridCol w="756468">
                  <a:extLst>
                    <a:ext uri="{9D8B030D-6E8A-4147-A177-3AD203B41FA5}">
                      <a16:colId xmlns:a16="http://schemas.microsoft.com/office/drawing/2014/main" val="4152108213"/>
                    </a:ext>
                  </a:extLst>
                </a:gridCol>
              </a:tblGrid>
              <a:tr h="230400">
                <a:tc>
                  <a:txBody>
                    <a:bodyPr/>
                    <a:lstStyle/>
                    <a:p>
                      <a:pPr marR="0" algn="ctr" rtl="0">
                        <a:lnSpc>
                          <a:spcPct val="100000"/>
                        </a:lnSpc>
                        <a:spcBef>
                          <a:spcPts val="0"/>
                        </a:spcBef>
                        <a:spcAft>
                          <a:spcPts val="0"/>
                        </a:spcAft>
                        <a:buClr>
                          <a:srgbClr val="000000"/>
                        </a:buClr>
                        <a:buFont typeface="Arial"/>
                      </a:pPr>
                      <a:r>
                        <a:rPr lang="en-US" altLang="zh-TW" sz="900" b="1" i="0" u="none" strike="noStrike" cap="none" dirty="0">
                          <a:solidFill>
                            <a:schemeClr val="accent1">
                              <a:lumMod val="75000"/>
                            </a:schemeClr>
                          </a:solidFill>
                          <a:latin typeface="Arial"/>
                          <a:cs typeface="Arial"/>
                          <a:sym typeface="Arial"/>
                        </a:rPr>
                        <a:t>Dose Level</a:t>
                      </a:r>
                      <a:endParaRPr lang="zh-TW" altLang="en-US" sz="900" b="1" i="0" u="none" strike="noStrike" cap="none" dirty="0">
                        <a:solidFill>
                          <a:schemeClr val="accent1">
                            <a:lumMod val="75000"/>
                          </a:schemeClr>
                        </a:solidFill>
                        <a:latin typeface="Arial"/>
                        <a:cs typeface="Arial"/>
                        <a:sym typeface="Arial"/>
                      </a:endParaRPr>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r>
                        <a:rPr lang="en-US" altLang="zh-TW" sz="900" b="1" dirty="0">
                          <a:solidFill>
                            <a:schemeClr val="accent1">
                              <a:lumMod val="75000"/>
                            </a:schemeClr>
                          </a:solidFill>
                        </a:rPr>
                        <a:t>Nitrate</a:t>
                      </a:r>
                      <a:endParaRPr lang="zh-TW" altLang="en-US" sz="900" b="1" dirty="0">
                        <a:solidFill>
                          <a:schemeClr val="accent1">
                            <a:lumMod val="75000"/>
                          </a:schemeClr>
                        </a:solidFill>
                      </a:endParaRPr>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r>
                        <a:rPr lang="en-US" altLang="zh-TW" sz="900" b="1" dirty="0">
                          <a:solidFill>
                            <a:schemeClr val="accent1">
                              <a:lumMod val="75000"/>
                            </a:schemeClr>
                          </a:solidFill>
                        </a:rPr>
                        <a:t>Ammonium</a:t>
                      </a:r>
                      <a:endParaRPr lang="zh-TW" altLang="en-US" sz="900" b="1" dirty="0">
                        <a:solidFill>
                          <a:schemeClr val="accent1">
                            <a:lumMod val="75000"/>
                          </a:schemeClr>
                        </a:solidFill>
                      </a:endParaRPr>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2936594754"/>
                  </a:ext>
                </a:extLst>
              </a:tr>
              <a:tr h="230400">
                <a:tc>
                  <a:txBody>
                    <a:bodyPr/>
                    <a:lstStyle/>
                    <a:p>
                      <a:pPr algn="ctr"/>
                      <a:r>
                        <a:rPr lang="en-US" altLang="zh-TW" sz="900" dirty="0">
                          <a:solidFill>
                            <a:schemeClr val="accent1">
                              <a:lumMod val="75000"/>
                            </a:schemeClr>
                          </a:solidFill>
                        </a:rPr>
                        <a:t>Control</a:t>
                      </a:r>
                      <a:endParaRPr lang="zh-TW" altLang="en-US" sz="900" dirty="0">
                        <a:solidFill>
                          <a:schemeClr val="accent1">
                            <a:lumMod val="75000"/>
                          </a:schemeClr>
                        </a:solidFill>
                      </a:endParaRPr>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r>
                        <a:rPr lang="en-US" altLang="zh-TW" sz="900" b="1" dirty="0"/>
                        <a:t>0</a:t>
                      </a:r>
                      <a:endParaRPr lang="zh-TW" altLang="en-US" sz="900" b="1" dirty="0"/>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r>
                        <a:rPr lang="en-US" altLang="zh-TW" sz="900" b="1" dirty="0"/>
                        <a:t>0</a:t>
                      </a:r>
                      <a:endParaRPr lang="zh-TW" altLang="en-US" sz="900" b="1" dirty="0"/>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80459838"/>
                  </a:ext>
                </a:extLst>
              </a:tr>
              <a:tr h="230400">
                <a:tc>
                  <a:txBody>
                    <a:bodyPr/>
                    <a:lstStyle/>
                    <a:p>
                      <a:pPr algn="ctr"/>
                      <a:r>
                        <a:rPr lang="en-US" altLang="zh-TW" sz="900" dirty="0">
                          <a:solidFill>
                            <a:schemeClr val="accent1">
                              <a:lumMod val="75000"/>
                            </a:schemeClr>
                          </a:solidFill>
                        </a:rPr>
                        <a:t>Low</a:t>
                      </a:r>
                      <a:endParaRPr lang="zh-TW" altLang="en-US" sz="900" dirty="0">
                        <a:solidFill>
                          <a:schemeClr val="accent1">
                            <a:lumMod val="75000"/>
                          </a:schemeClr>
                        </a:solidFill>
                      </a:endParaRPr>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r>
                        <a:rPr lang="en-US" altLang="zh-TW" sz="900" b="1" dirty="0"/>
                        <a:t>1.5</a:t>
                      </a:r>
                      <a:endParaRPr lang="zh-TW" altLang="en-US" sz="900" b="1" dirty="0"/>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r>
                        <a:rPr lang="en-US" altLang="zh-TW" sz="900" b="1" dirty="0"/>
                        <a:t>5</a:t>
                      </a:r>
                      <a:endParaRPr lang="zh-TW" altLang="en-US" sz="900" b="1" dirty="0"/>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835237548"/>
                  </a:ext>
                </a:extLst>
              </a:tr>
              <a:tr h="230400">
                <a:tc>
                  <a:txBody>
                    <a:bodyPr/>
                    <a:lstStyle/>
                    <a:p>
                      <a:pPr algn="ctr"/>
                      <a:r>
                        <a:rPr lang="en-US" altLang="zh-TW" sz="900" dirty="0">
                          <a:solidFill>
                            <a:schemeClr val="accent1">
                              <a:lumMod val="75000"/>
                            </a:schemeClr>
                          </a:solidFill>
                        </a:rPr>
                        <a:t>Medium</a:t>
                      </a:r>
                      <a:endParaRPr lang="zh-TW" altLang="en-US" sz="900" dirty="0">
                        <a:solidFill>
                          <a:schemeClr val="accent1">
                            <a:lumMod val="75000"/>
                          </a:schemeClr>
                        </a:solidFill>
                      </a:endParaRPr>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r>
                        <a:rPr lang="en-US" altLang="zh-TW" sz="900" b="1" dirty="0"/>
                        <a:t>5</a:t>
                      </a:r>
                      <a:endParaRPr lang="zh-TW" altLang="en-US" sz="900" b="1" dirty="0"/>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r>
                        <a:rPr lang="en-US" altLang="zh-TW" sz="900" b="1" dirty="0"/>
                        <a:t>7.5</a:t>
                      </a:r>
                      <a:endParaRPr lang="zh-TW" altLang="en-US" sz="900" b="1" dirty="0"/>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203324692"/>
                  </a:ext>
                </a:extLst>
              </a:tr>
              <a:tr h="230400">
                <a:tc>
                  <a:txBody>
                    <a:bodyPr/>
                    <a:lstStyle/>
                    <a:p>
                      <a:pPr algn="ctr"/>
                      <a:r>
                        <a:rPr lang="en-US" altLang="zh-TW" sz="900" dirty="0">
                          <a:solidFill>
                            <a:schemeClr val="accent1">
                              <a:lumMod val="75000"/>
                            </a:schemeClr>
                          </a:solidFill>
                        </a:rPr>
                        <a:t>High</a:t>
                      </a:r>
                      <a:endParaRPr lang="zh-TW" altLang="en-US" sz="900" dirty="0">
                        <a:solidFill>
                          <a:schemeClr val="accent1">
                            <a:lumMod val="75000"/>
                          </a:schemeClr>
                        </a:solidFill>
                      </a:endParaRPr>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r>
                        <a:rPr lang="en-US" altLang="zh-TW" sz="900" b="1" dirty="0"/>
                        <a:t>18</a:t>
                      </a:r>
                      <a:endParaRPr lang="zh-TW" altLang="en-US" sz="900" b="1" dirty="0"/>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r>
                        <a:rPr lang="en-US" altLang="zh-TW" sz="900" b="1" dirty="0"/>
                        <a:t>10</a:t>
                      </a:r>
                      <a:endParaRPr lang="zh-TW" altLang="en-US" sz="900" b="1" dirty="0"/>
                    </a:p>
                  </a:txBody>
                  <a:tcPr marL="45720"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618947075"/>
                  </a:ext>
                </a:extLst>
              </a:tr>
            </a:tbl>
          </a:graphicData>
        </a:graphic>
      </p:graphicFrame>
      <p:sp>
        <p:nvSpPr>
          <p:cNvPr id="25" name="向下箭號 24">
            <a:extLst>
              <a:ext uri="{FF2B5EF4-FFF2-40B4-BE49-F238E27FC236}">
                <a16:creationId xmlns:a16="http://schemas.microsoft.com/office/drawing/2014/main" id="{1317D41A-BFB6-9869-52C2-519EBF0EBE80}"/>
              </a:ext>
            </a:extLst>
          </p:cNvPr>
          <p:cNvSpPr/>
          <p:nvPr/>
        </p:nvSpPr>
        <p:spPr>
          <a:xfrm>
            <a:off x="4501609" y="2332929"/>
            <a:ext cx="192765" cy="13889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文字方塊 25">
            <a:extLst>
              <a:ext uri="{FF2B5EF4-FFF2-40B4-BE49-F238E27FC236}">
                <a16:creationId xmlns:a16="http://schemas.microsoft.com/office/drawing/2014/main" id="{ADBA7EA2-0E41-B102-55BF-47E8256A1240}"/>
              </a:ext>
            </a:extLst>
          </p:cNvPr>
          <p:cNvSpPr txBox="1"/>
          <p:nvPr/>
        </p:nvSpPr>
        <p:spPr>
          <a:xfrm>
            <a:off x="3834343" y="3767724"/>
            <a:ext cx="1527295" cy="738664"/>
          </a:xfrm>
          <a:prstGeom prst="rect">
            <a:avLst/>
          </a:prstGeom>
          <a:noFill/>
        </p:spPr>
        <p:txBody>
          <a:bodyPr wrap="square" rtlCol="0">
            <a:spAutoFit/>
          </a:bodyPr>
          <a:lstStyle/>
          <a:p>
            <a:pPr algn="ctr"/>
            <a:r>
              <a:rPr kumimoji="1" lang="en-US" altLang="zh-TW" u="sng" dirty="0">
                <a:solidFill>
                  <a:schemeClr val="accent1">
                    <a:lumMod val="75000"/>
                  </a:schemeClr>
                </a:solidFill>
                <a:latin typeface="Calibri" panose="020F0502020204030204" pitchFamily="34" charset="0"/>
                <a:cs typeface="Calibri" panose="020F0502020204030204" pitchFamily="34" charset="0"/>
              </a:rPr>
              <a:t>Temperature</a:t>
            </a:r>
          </a:p>
          <a:p>
            <a:pPr marL="285750" lvl="7" indent="-285750" algn="ctr">
              <a:buFont typeface="Arial" panose="020B0604020202020204" pitchFamily="34" charset="0"/>
              <a:buChar char="•"/>
            </a:pPr>
            <a:r>
              <a:rPr kumimoji="1" lang="en-US" altLang="zh-TW" b="1" dirty="0">
                <a:solidFill>
                  <a:schemeClr val="accent1">
                    <a:lumMod val="75000"/>
                  </a:schemeClr>
                </a:solidFill>
                <a:latin typeface="Calibri" panose="020F0502020204030204" pitchFamily="34" charset="0"/>
                <a:cs typeface="Calibri" panose="020F0502020204030204" pitchFamily="34" charset="0"/>
              </a:rPr>
              <a:t>20</a:t>
            </a:r>
            <a:r>
              <a:rPr kumimoji="1" lang="en-US" altLang="zh-TW" dirty="0">
                <a:solidFill>
                  <a:schemeClr val="accent1">
                    <a:lumMod val="75000"/>
                  </a:schemeClr>
                </a:solidFill>
                <a:latin typeface="Calibri" panose="020F0502020204030204" pitchFamily="34" charset="0"/>
                <a:cs typeface="Calibri" panose="020F0502020204030204" pitchFamily="34" charset="0"/>
              </a:rPr>
              <a:t>: 20°C</a:t>
            </a:r>
          </a:p>
          <a:p>
            <a:pPr marL="285750" lvl="4" indent="-285750" algn="ctr">
              <a:buFont typeface="Arial" panose="020B0604020202020204" pitchFamily="34" charset="0"/>
              <a:buChar char="•"/>
            </a:pPr>
            <a:r>
              <a:rPr kumimoji="1" lang="en-US" altLang="zh-TW" b="1" dirty="0">
                <a:solidFill>
                  <a:schemeClr val="accent1">
                    <a:lumMod val="75000"/>
                  </a:schemeClr>
                </a:solidFill>
                <a:latin typeface="Calibri" panose="020F0502020204030204" pitchFamily="34" charset="0"/>
                <a:cs typeface="Calibri" panose="020F0502020204030204" pitchFamily="34" charset="0"/>
              </a:rPr>
              <a:t>30</a:t>
            </a:r>
            <a:r>
              <a:rPr kumimoji="1" lang="en-US" altLang="zh-TW" dirty="0">
                <a:solidFill>
                  <a:schemeClr val="accent1">
                    <a:lumMod val="75000"/>
                  </a:schemeClr>
                </a:solidFill>
                <a:latin typeface="Calibri" panose="020F0502020204030204" pitchFamily="34" charset="0"/>
                <a:cs typeface="Calibri" panose="020F0502020204030204" pitchFamily="34" charset="0"/>
              </a:rPr>
              <a:t>: 30°C</a:t>
            </a:r>
          </a:p>
        </p:txBody>
      </p:sp>
      <p:sp>
        <p:nvSpPr>
          <p:cNvPr id="27" name="右彎箭號 26">
            <a:extLst>
              <a:ext uri="{FF2B5EF4-FFF2-40B4-BE49-F238E27FC236}">
                <a16:creationId xmlns:a16="http://schemas.microsoft.com/office/drawing/2014/main" id="{C8B86D0B-FBA8-F069-9E82-F89D1B821407}"/>
              </a:ext>
            </a:extLst>
          </p:cNvPr>
          <p:cNvSpPr/>
          <p:nvPr/>
        </p:nvSpPr>
        <p:spPr>
          <a:xfrm flipV="1">
            <a:off x="5121583" y="2332929"/>
            <a:ext cx="386686" cy="1126937"/>
          </a:xfrm>
          <a:prstGeom prst="bentArrow">
            <a:avLst>
              <a:gd name="adj1" fmla="val 25000"/>
              <a:gd name="adj2" fmla="val 24361"/>
              <a:gd name="adj3" fmla="val 25000"/>
              <a:gd name="adj4" fmla="val 7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8" name="文字方塊 27">
            <a:extLst>
              <a:ext uri="{FF2B5EF4-FFF2-40B4-BE49-F238E27FC236}">
                <a16:creationId xmlns:a16="http://schemas.microsoft.com/office/drawing/2014/main" id="{AD6F188F-121F-0342-B2DC-32C941542780}"/>
              </a:ext>
            </a:extLst>
          </p:cNvPr>
          <p:cNvSpPr txBox="1"/>
          <p:nvPr/>
        </p:nvSpPr>
        <p:spPr>
          <a:xfrm>
            <a:off x="5550068" y="3025383"/>
            <a:ext cx="1527295" cy="738664"/>
          </a:xfrm>
          <a:prstGeom prst="rect">
            <a:avLst/>
          </a:prstGeom>
          <a:noFill/>
        </p:spPr>
        <p:txBody>
          <a:bodyPr wrap="square" rtlCol="0">
            <a:spAutoFit/>
          </a:bodyPr>
          <a:lstStyle/>
          <a:p>
            <a:r>
              <a:rPr kumimoji="1" lang="en-US" altLang="zh-TW" u="sng" dirty="0">
                <a:solidFill>
                  <a:schemeClr val="accent1">
                    <a:lumMod val="75000"/>
                  </a:schemeClr>
                </a:solidFill>
                <a:latin typeface="Calibri" panose="020F0502020204030204" pitchFamily="34" charset="0"/>
                <a:cs typeface="Calibri" panose="020F0502020204030204" pitchFamily="34" charset="0"/>
              </a:rPr>
              <a:t>Feed</a:t>
            </a:r>
          </a:p>
          <a:p>
            <a:pPr marL="285750" lvl="7" indent="-285750">
              <a:buFont typeface="Arial" panose="020B0604020202020204" pitchFamily="34" charset="0"/>
              <a:buChar char="•"/>
            </a:pPr>
            <a:r>
              <a:rPr kumimoji="1" lang="en-US" altLang="zh-TW" b="1" dirty="0">
                <a:solidFill>
                  <a:schemeClr val="accent1">
                    <a:lumMod val="75000"/>
                  </a:schemeClr>
                </a:solidFill>
                <a:latin typeface="Calibri" panose="020F0502020204030204" pitchFamily="34" charset="0"/>
                <a:cs typeface="Calibri" panose="020F0502020204030204" pitchFamily="34" charset="0"/>
              </a:rPr>
              <a:t>F</a:t>
            </a:r>
            <a:r>
              <a:rPr kumimoji="1" lang="en-US" altLang="zh-TW" dirty="0">
                <a:solidFill>
                  <a:schemeClr val="accent1">
                    <a:lumMod val="75000"/>
                  </a:schemeClr>
                </a:solidFill>
                <a:latin typeface="Calibri" panose="020F0502020204030204" pitchFamily="34" charset="0"/>
                <a:cs typeface="Calibri" panose="020F0502020204030204" pitchFamily="34" charset="0"/>
              </a:rPr>
              <a:t>: Fed</a:t>
            </a:r>
          </a:p>
          <a:p>
            <a:pPr marL="285750" lvl="4" indent="-285750">
              <a:buFont typeface="Arial" panose="020B0604020202020204" pitchFamily="34" charset="0"/>
              <a:buChar char="•"/>
            </a:pPr>
            <a:r>
              <a:rPr kumimoji="1" lang="en-US" altLang="zh-TW" b="1" dirty="0">
                <a:solidFill>
                  <a:schemeClr val="accent1">
                    <a:lumMod val="75000"/>
                  </a:schemeClr>
                </a:solidFill>
                <a:latin typeface="Calibri" panose="020F0502020204030204" pitchFamily="34" charset="0"/>
                <a:cs typeface="Calibri" panose="020F0502020204030204" pitchFamily="34" charset="0"/>
              </a:rPr>
              <a:t>S</a:t>
            </a:r>
            <a:r>
              <a:rPr kumimoji="1" lang="en-US" altLang="zh-TW" dirty="0">
                <a:solidFill>
                  <a:schemeClr val="accent1">
                    <a:lumMod val="75000"/>
                  </a:schemeClr>
                </a:solidFill>
                <a:latin typeface="Calibri" panose="020F0502020204030204" pitchFamily="34" charset="0"/>
                <a:cs typeface="Calibri" panose="020F0502020204030204" pitchFamily="34" charset="0"/>
              </a:rPr>
              <a:t>: Starved</a:t>
            </a:r>
          </a:p>
        </p:txBody>
      </p:sp>
      <p:sp>
        <p:nvSpPr>
          <p:cNvPr id="29" name="右彎箭號 28">
            <a:extLst>
              <a:ext uri="{FF2B5EF4-FFF2-40B4-BE49-F238E27FC236}">
                <a16:creationId xmlns:a16="http://schemas.microsoft.com/office/drawing/2014/main" id="{5F1285EC-1C58-EA13-2C01-567FB4B3300C}"/>
              </a:ext>
            </a:extLst>
          </p:cNvPr>
          <p:cNvSpPr/>
          <p:nvPr/>
        </p:nvSpPr>
        <p:spPr>
          <a:xfrm rot="10800000" flipH="1">
            <a:off x="5569297" y="2332929"/>
            <a:ext cx="701865" cy="372093"/>
          </a:xfrm>
          <a:prstGeom prst="bentArrow">
            <a:avLst>
              <a:gd name="adj1" fmla="val 25000"/>
              <a:gd name="adj2" fmla="val 236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30" name="文字方塊 29">
            <a:extLst>
              <a:ext uri="{FF2B5EF4-FFF2-40B4-BE49-F238E27FC236}">
                <a16:creationId xmlns:a16="http://schemas.microsoft.com/office/drawing/2014/main" id="{2E05925F-3E20-8F14-B7D9-B9714EC5C28D}"/>
              </a:ext>
            </a:extLst>
          </p:cNvPr>
          <p:cNvSpPr txBox="1"/>
          <p:nvPr/>
        </p:nvSpPr>
        <p:spPr>
          <a:xfrm>
            <a:off x="6289919" y="2240587"/>
            <a:ext cx="1998051" cy="738664"/>
          </a:xfrm>
          <a:prstGeom prst="rect">
            <a:avLst/>
          </a:prstGeom>
          <a:noFill/>
        </p:spPr>
        <p:txBody>
          <a:bodyPr wrap="square" rtlCol="0">
            <a:spAutoFit/>
          </a:bodyPr>
          <a:lstStyle/>
          <a:p>
            <a:r>
              <a:rPr kumimoji="1" lang="en-US" altLang="zh-TW" u="sng" dirty="0">
                <a:solidFill>
                  <a:schemeClr val="accent1">
                    <a:lumMod val="75000"/>
                  </a:schemeClr>
                </a:solidFill>
                <a:latin typeface="Calibri" panose="020F0502020204030204" pitchFamily="34" charset="0"/>
                <a:cs typeface="Calibri" panose="020F0502020204030204" pitchFamily="34" charset="0"/>
              </a:rPr>
              <a:t>Symbiont</a:t>
            </a:r>
          </a:p>
          <a:p>
            <a:pPr marL="285750" lvl="7" indent="-285750">
              <a:buFont typeface="Arial" panose="020B0604020202020204" pitchFamily="34" charset="0"/>
              <a:buChar char="•"/>
            </a:pPr>
            <a:r>
              <a:rPr kumimoji="1" lang="en-US" altLang="zh-TW" b="1" dirty="0">
                <a:solidFill>
                  <a:schemeClr val="accent1">
                    <a:lumMod val="75000"/>
                  </a:schemeClr>
                </a:solidFill>
                <a:latin typeface="Calibri" panose="020F0502020204030204" pitchFamily="34" charset="0"/>
                <a:cs typeface="Calibri" panose="020F0502020204030204" pitchFamily="34" charset="0"/>
              </a:rPr>
              <a:t>A</a:t>
            </a:r>
            <a:r>
              <a:rPr kumimoji="1" lang="en-US" altLang="zh-TW" dirty="0">
                <a:solidFill>
                  <a:schemeClr val="accent1">
                    <a:lumMod val="75000"/>
                  </a:schemeClr>
                </a:solidFill>
                <a:latin typeface="Calibri" panose="020F0502020204030204" pitchFamily="34" charset="0"/>
                <a:cs typeface="Calibri" panose="020F0502020204030204" pitchFamily="34" charset="0"/>
              </a:rPr>
              <a:t>: Apo Symbiotic</a:t>
            </a:r>
          </a:p>
          <a:p>
            <a:pPr marL="285750" lvl="4" indent="-285750">
              <a:buFont typeface="Arial" panose="020B0604020202020204" pitchFamily="34" charset="0"/>
              <a:buChar char="•"/>
            </a:pPr>
            <a:r>
              <a:rPr kumimoji="1" lang="en-US" altLang="zh-TW" b="1" dirty="0">
                <a:solidFill>
                  <a:schemeClr val="accent1">
                    <a:lumMod val="75000"/>
                  </a:schemeClr>
                </a:solidFill>
                <a:latin typeface="Calibri" panose="020F0502020204030204" pitchFamily="34" charset="0"/>
                <a:cs typeface="Calibri" panose="020F0502020204030204" pitchFamily="34" charset="0"/>
              </a:rPr>
              <a:t>S</a:t>
            </a:r>
            <a:r>
              <a:rPr kumimoji="1" lang="en-US" altLang="zh-TW" dirty="0">
                <a:solidFill>
                  <a:schemeClr val="accent1">
                    <a:lumMod val="75000"/>
                  </a:schemeClr>
                </a:solidFill>
                <a:latin typeface="Calibri" panose="020F0502020204030204" pitchFamily="34" charset="0"/>
                <a:cs typeface="Calibri" panose="020F0502020204030204" pitchFamily="34" charset="0"/>
              </a:rPr>
              <a:t>: Symbiotic</a:t>
            </a:r>
          </a:p>
        </p:txBody>
      </p:sp>
    </p:spTree>
    <p:extLst>
      <p:ext uri="{BB962C8B-B14F-4D97-AF65-F5344CB8AC3E}">
        <p14:creationId xmlns:p14="http://schemas.microsoft.com/office/powerpoint/2010/main" val="3772295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2" name="Google Shape;238;p37">
            <a:extLst>
              <a:ext uri="{FF2B5EF4-FFF2-40B4-BE49-F238E27FC236}">
                <a16:creationId xmlns:a16="http://schemas.microsoft.com/office/drawing/2014/main" id="{995094A5-490B-E1CB-6D6B-998D3FEF144D}"/>
              </a:ext>
            </a:extLst>
          </p:cNvPr>
          <p:cNvSpPr txBox="1">
            <a:spLocks/>
          </p:cNvSpPr>
          <p:nvPr/>
        </p:nvSpPr>
        <p:spPr>
          <a:xfrm>
            <a:off x="535680" y="328316"/>
            <a:ext cx="8236187" cy="1109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Style Script"/>
              <a:buNone/>
              <a:defRPr sz="3500" b="0" i="0" u="none" strike="noStrike" cap="none">
                <a:solidFill>
                  <a:schemeClr val="dk1"/>
                </a:solidFill>
                <a:latin typeface="Style Script"/>
                <a:ea typeface="Style Script"/>
                <a:cs typeface="Style Script"/>
                <a:sym typeface="Style Scrip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3200" dirty="0">
                <a:latin typeface="Calibri" panose="020F0502020204030204" pitchFamily="34" charset="0"/>
                <a:cs typeface="Calibri" panose="020F0502020204030204" pitchFamily="34" charset="0"/>
              </a:rPr>
              <a:t>And our first goal is the change in photosynthetic efficiency (PAM ∆%)</a:t>
            </a:r>
            <a:endParaRPr lang="en" sz="3200" dirty="0">
              <a:latin typeface="Calibri" panose="020F0502020204030204" pitchFamily="34" charset="0"/>
              <a:cs typeface="Calibri" panose="020F0502020204030204" pitchFamily="34" charset="0"/>
            </a:endParaRPr>
          </a:p>
        </p:txBody>
      </p:sp>
      <p:sp>
        <p:nvSpPr>
          <p:cNvPr id="4" name="文字方塊 3">
            <a:extLst>
              <a:ext uri="{FF2B5EF4-FFF2-40B4-BE49-F238E27FC236}">
                <a16:creationId xmlns:a16="http://schemas.microsoft.com/office/drawing/2014/main" id="{AF76370B-00B1-6E21-8216-8FBE1F62A87E}"/>
              </a:ext>
            </a:extLst>
          </p:cNvPr>
          <p:cNvSpPr txBox="1"/>
          <p:nvPr/>
        </p:nvSpPr>
        <p:spPr>
          <a:xfrm>
            <a:off x="989763" y="1569405"/>
            <a:ext cx="7164474" cy="307777"/>
          </a:xfrm>
          <a:prstGeom prst="rect">
            <a:avLst/>
          </a:prstGeom>
          <a:noFill/>
        </p:spPr>
        <p:txBody>
          <a:bodyPr wrap="square">
            <a:spAutoFit/>
          </a:bodyPr>
          <a:lstStyle/>
          <a:p>
            <a:pPr algn="ctr"/>
            <a:r>
              <a:rPr lang="en" altLang="zh-TW" b="0" i="0" dirty="0">
                <a:solidFill>
                  <a:schemeClr val="accent1">
                    <a:lumMod val="75000"/>
                  </a:schemeClr>
                </a:solidFill>
                <a:effectLst/>
                <a:latin typeface="Calibri" panose="020F0502020204030204" pitchFamily="34" charset="0"/>
                <a:cs typeface="Calibri" panose="020F0502020204030204" pitchFamily="34" charset="0"/>
              </a:rPr>
              <a:t>Pulse Amplitude Modulation (PAM)</a:t>
            </a:r>
            <a:r>
              <a:rPr lang="zh-TW" altLang="en-US" b="0" i="0" dirty="0">
                <a:solidFill>
                  <a:schemeClr val="accent1">
                    <a:lumMod val="75000"/>
                  </a:schemeClr>
                </a:solidFill>
                <a:effectLst/>
                <a:latin typeface="Calibri" panose="020F0502020204030204" pitchFamily="34" charset="0"/>
                <a:cs typeface="Calibri" panose="020F0502020204030204" pitchFamily="34" charset="0"/>
              </a:rPr>
              <a:t> </a:t>
            </a:r>
            <a:r>
              <a:rPr lang="en-US" altLang="zh-TW" b="0" i="0" dirty="0">
                <a:solidFill>
                  <a:schemeClr val="accent1">
                    <a:lumMod val="75000"/>
                  </a:schemeClr>
                </a:solidFill>
                <a:effectLst/>
                <a:latin typeface="Calibri" panose="020F0502020204030204" pitchFamily="34" charset="0"/>
                <a:cs typeface="Calibri" panose="020F0502020204030204" pitchFamily="34" charset="0"/>
              </a:rPr>
              <a:t>is a measurement of </a:t>
            </a:r>
            <a:r>
              <a:rPr lang="en" altLang="zh-TW" b="0" i="0" dirty="0">
                <a:solidFill>
                  <a:schemeClr val="accent1">
                    <a:lumMod val="75000"/>
                  </a:schemeClr>
                </a:solidFill>
                <a:effectLst/>
                <a:latin typeface="Calibri" panose="020F0502020204030204" pitchFamily="34" charset="0"/>
                <a:cs typeface="Calibri" panose="020F0502020204030204" pitchFamily="34" charset="0"/>
              </a:rPr>
              <a:t>Photosynthesis.</a:t>
            </a:r>
            <a:endParaRPr lang="zh-TW" altLang="en-US" dirty="0">
              <a:solidFill>
                <a:schemeClr val="accent1">
                  <a:lumMod val="75000"/>
                </a:schemeClr>
              </a:solidFill>
              <a:latin typeface="Calibri" panose="020F0502020204030204" pitchFamily="34" charset="0"/>
              <a:cs typeface="Calibri" panose="020F0502020204030204" pitchFamily="34" charset="0"/>
            </a:endParaRPr>
          </a:p>
        </p:txBody>
      </p:sp>
      <p:grpSp>
        <p:nvGrpSpPr>
          <p:cNvPr id="12" name="群組 11">
            <a:extLst>
              <a:ext uri="{FF2B5EF4-FFF2-40B4-BE49-F238E27FC236}">
                <a16:creationId xmlns:a16="http://schemas.microsoft.com/office/drawing/2014/main" id="{4567A4FF-A6EB-3D2B-F3A3-9FCA4F9F82F5}"/>
              </a:ext>
            </a:extLst>
          </p:cNvPr>
          <p:cNvGrpSpPr/>
          <p:nvPr/>
        </p:nvGrpSpPr>
        <p:grpSpPr>
          <a:xfrm>
            <a:off x="1303668" y="2191136"/>
            <a:ext cx="1665620" cy="336912"/>
            <a:chOff x="1303668" y="2191136"/>
            <a:chExt cx="1665620" cy="336912"/>
          </a:xfrm>
        </p:grpSpPr>
        <p:grpSp>
          <p:nvGrpSpPr>
            <p:cNvPr id="6" name="Google Shape;9409;p78">
              <a:extLst>
                <a:ext uri="{FF2B5EF4-FFF2-40B4-BE49-F238E27FC236}">
                  <a16:creationId xmlns:a16="http://schemas.microsoft.com/office/drawing/2014/main" id="{A786D3E7-421B-8337-DC29-309E9464E216}"/>
                </a:ext>
              </a:extLst>
            </p:cNvPr>
            <p:cNvGrpSpPr/>
            <p:nvPr/>
          </p:nvGrpSpPr>
          <p:grpSpPr>
            <a:xfrm>
              <a:off x="1303668" y="2191136"/>
              <a:ext cx="349285" cy="336912"/>
              <a:chOff x="1284212" y="1963766"/>
              <a:chExt cx="379489" cy="366046"/>
            </a:xfrm>
            <a:solidFill>
              <a:srgbClr val="0070C0"/>
            </a:solidFill>
          </p:grpSpPr>
          <p:sp>
            <p:nvSpPr>
              <p:cNvPr id="7" name="Google Shape;9410;p78">
                <a:extLst>
                  <a:ext uri="{FF2B5EF4-FFF2-40B4-BE49-F238E27FC236}">
                    <a16:creationId xmlns:a16="http://schemas.microsoft.com/office/drawing/2014/main" id="{143F552E-8086-C43F-98EF-3FA87FE5A1BF}"/>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grp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11;p78">
                <a:extLst>
                  <a:ext uri="{FF2B5EF4-FFF2-40B4-BE49-F238E27FC236}">
                    <a16:creationId xmlns:a16="http://schemas.microsoft.com/office/drawing/2014/main" id="{736816A0-25F2-D580-05D6-3D25BF49876A}"/>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grp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文字方塊 8">
              <a:extLst>
                <a:ext uri="{FF2B5EF4-FFF2-40B4-BE49-F238E27FC236}">
                  <a16:creationId xmlns:a16="http://schemas.microsoft.com/office/drawing/2014/main" id="{CBBD1CFB-D45E-703B-D762-62F3841F8544}"/>
                </a:ext>
              </a:extLst>
            </p:cNvPr>
            <p:cNvSpPr txBox="1"/>
            <p:nvPr/>
          </p:nvSpPr>
          <p:spPr>
            <a:xfrm>
              <a:off x="1652953" y="2205704"/>
              <a:ext cx="1316335" cy="307777"/>
            </a:xfrm>
            <a:prstGeom prst="rect">
              <a:avLst/>
            </a:prstGeom>
            <a:noFill/>
          </p:spPr>
          <p:txBody>
            <a:bodyPr wrap="square" rtlCol="0">
              <a:spAutoFit/>
            </a:bodyPr>
            <a:lstStyle/>
            <a:p>
              <a:r>
                <a:rPr kumimoji="1" lang="en-US" altLang="zh-TW" b="1" dirty="0">
                  <a:solidFill>
                    <a:srgbClr val="FFAA00"/>
                  </a:solidFill>
                  <a:latin typeface="Calibri" panose="020F0502020204030204" pitchFamily="34" charset="0"/>
                  <a:cs typeface="Calibri" panose="020F0502020204030204" pitchFamily="34" charset="0"/>
                </a:rPr>
                <a:t>Pam_avg_day1</a:t>
              </a:r>
              <a:endParaRPr kumimoji="1" lang="zh-TW" altLang="en-US" b="1" dirty="0">
                <a:solidFill>
                  <a:srgbClr val="FFAA00"/>
                </a:solidFill>
                <a:latin typeface="Calibri" panose="020F0502020204030204" pitchFamily="34" charset="0"/>
                <a:cs typeface="Calibri" panose="020F0502020204030204" pitchFamily="34" charset="0"/>
              </a:endParaRPr>
            </a:p>
          </p:txBody>
        </p:sp>
      </p:grpSp>
      <p:grpSp>
        <p:nvGrpSpPr>
          <p:cNvPr id="14" name="群組 13">
            <a:extLst>
              <a:ext uri="{FF2B5EF4-FFF2-40B4-BE49-F238E27FC236}">
                <a16:creationId xmlns:a16="http://schemas.microsoft.com/office/drawing/2014/main" id="{8C6BE417-F015-8523-A4DD-67155CAC08C5}"/>
              </a:ext>
            </a:extLst>
          </p:cNvPr>
          <p:cNvGrpSpPr/>
          <p:nvPr/>
        </p:nvGrpSpPr>
        <p:grpSpPr>
          <a:xfrm>
            <a:off x="1303668" y="2615453"/>
            <a:ext cx="1761079" cy="336912"/>
            <a:chOff x="1303668" y="2191136"/>
            <a:chExt cx="1761079" cy="336912"/>
          </a:xfrm>
        </p:grpSpPr>
        <p:grpSp>
          <p:nvGrpSpPr>
            <p:cNvPr id="15" name="Google Shape;9409;p78">
              <a:extLst>
                <a:ext uri="{FF2B5EF4-FFF2-40B4-BE49-F238E27FC236}">
                  <a16:creationId xmlns:a16="http://schemas.microsoft.com/office/drawing/2014/main" id="{6235F541-B817-F78E-8EF6-FE0D9CB3615C}"/>
                </a:ext>
              </a:extLst>
            </p:cNvPr>
            <p:cNvGrpSpPr/>
            <p:nvPr/>
          </p:nvGrpSpPr>
          <p:grpSpPr>
            <a:xfrm>
              <a:off x="1303668" y="2191136"/>
              <a:ext cx="349285" cy="336912"/>
              <a:chOff x="1284212" y="1963766"/>
              <a:chExt cx="379489" cy="366046"/>
            </a:xfrm>
            <a:solidFill>
              <a:srgbClr val="0070C0"/>
            </a:solidFill>
          </p:grpSpPr>
          <p:sp>
            <p:nvSpPr>
              <p:cNvPr id="17" name="Google Shape;9410;p78">
                <a:extLst>
                  <a:ext uri="{FF2B5EF4-FFF2-40B4-BE49-F238E27FC236}">
                    <a16:creationId xmlns:a16="http://schemas.microsoft.com/office/drawing/2014/main" id="{87C5EB7E-D1C7-2238-C869-1A8DB451AFED}"/>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grp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11;p78">
                <a:extLst>
                  <a:ext uri="{FF2B5EF4-FFF2-40B4-BE49-F238E27FC236}">
                    <a16:creationId xmlns:a16="http://schemas.microsoft.com/office/drawing/2014/main" id="{FB7215D9-E09D-CB87-0819-2E62589371AC}"/>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grp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文字方塊 15">
              <a:extLst>
                <a:ext uri="{FF2B5EF4-FFF2-40B4-BE49-F238E27FC236}">
                  <a16:creationId xmlns:a16="http://schemas.microsoft.com/office/drawing/2014/main" id="{D1D5A772-A078-6069-8258-2F1228AF658A}"/>
                </a:ext>
              </a:extLst>
            </p:cNvPr>
            <p:cNvSpPr txBox="1"/>
            <p:nvPr/>
          </p:nvSpPr>
          <p:spPr>
            <a:xfrm>
              <a:off x="1652953" y="2205704"/>
              <a:ext cx="1411794" cy="307777"/>
            </a:xfrm>
            <a:prstGeom prst="rect">
              <a:avLst/>
            </a:prstGeom>
            <a:noFill/>
          </p:spPr>
          <p:txBody>
            <a:bodyPr wrap="square" rtlCol="0">
              <a:spAutoFit/>
            </a:bodyPr>
            <a:lstStyle/>
            <a:p>
              <a:r>
                <a:rPr kumimoji="1" lang="en-US" altLang="zh-TW" b="1" dirty="0">
                  <a:solidFill>
                    <a:srgbClr val="FFAA00"/>
                  </a:solidFill>
                  <a:latin typeface="Calibri" panose="020F0502020204030204" pitchFamily="34" charset="0"/>
                  <a:cs typeface="Calibri" panose="020F0502020204030204" pitchFamily="34" charset="0"/>
                </a:rPr>
                <a:t>Pam_avg_day11</a:t>
              </a:r>
              <a:endParaRPr kumimoji="1" lang="zh-TW" altLang="en-US" b="1" dirty="0">
                <a:solidFill>
                  <a:srgbClr val="FFAA00"/>
                </a:solidFill>
                <a:latin typeface="Calibri" panose="020F0502020204030204" pitchFamily="34" charset="0"/>
                <a:cs typeface="Calibri" panose="020F0502020204030204" pitchFamily="34" charset="0"/>
              </a:endParaRPr>
            </a:p>
          </p:txBody>
        </p:sp>
      </p:grpSp>
      <p:grpSp>
        <p:nvGrpSpPr>
          <p:cNvPr id="19" name="群組 18">
            <a:extLst>
              <a:ext uri="{FF2B5EF4-FFF2-40B4-BE49-F238E27FC236}">
                <a16:creationId xmlns:a16="http://schemas.microsoft.com/office/drawing/2014/main" id="{499308FA-ED2D-BB09-D92B-E407EC9C18B7}"/>
              </a:ext>
            </a:extLst>
          </p:cNvPr>
          <p:cNvGrpSpPr/>
          <p:nvPr/>
        </p:nvGrpSpPr>
        <p:grpSpPr>
          <a:xfrm>
            <a:off x="1303668" y="3031155"/>
            <a:ext cx="1665620" cy="336912"/>
            <a:chOff x="1303668" y="2191136"/>
            <a:chExt cx="1665620" cy="336912"/>
          </a:xfrm>
        </p:grpSpPr>
        <p:grpSp>
          <p:nvGrpSpPr>
            <p:cNvPr id="20" name="Google Shape;9409;p78">
              <a:extLst>
                <a:ext uri="{FF2B5EF4-FFF2-40B4-BE49-F238E27FC236}">
                  <a16:creationId xmlns:a16="http://schemas.microsoft.com/office/drawing/2014/main" id="{ED90DA30-0C51-0E65-2472-2959F58894EE}"/>
                </a:ext>
              </a:extLst>
            </p:cNvPr>
            <p:cNvGrpSpPr/>
            <p:nvPr/>
          </p:nvGrpSpPr>
          <p:grpSpPr>
            <a:xfrm>
              <a:off x="1303668" y="2191136"/>
              <a:ext cx="349285" cy="336912"/>
              <a:chOff x="1284212" y="1963766"/>
              <a:chExt cx="379489" cy="366046"/>
            </a:xfrm>
            <a:solidFill>
              <a:srgbClr val="0070C0"/>
            </a:solidFill>
          </p:grpSpPr>
          <p:sp>
            <p:nvSpPr>
              <p:cNvPr id="23" name="Google Shape;9410;p78">
                <a:extLst>
                  <a:ext uri="{FF2B5EF4-FFF2-40B4-BE49-F238E27FC236}">
                    <a16:creationId xmlns:a16="http://schemas.microsoft.com/office/drawing/2014/main" id="{CFB33BB1-B705-71E8-0C7C-0E1379A0EDC8}"/>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grp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411;p78">
                <a:extLst>
                  <a:ext uri="{FF2B5EF4-FFF2-40B4-BE49-F238E27FC236}">
                    <a16:creationId xmlns:a16="http://schemas.microsoft.com/office/drawing/2014/main" id="{0E2E2D96-82B9-3A34-1C21-2A962069AF8E}"/>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grp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文字方塊 21">
              <a:extLst>
                <a:ext uri="{FF2B5EF4-FFF2-40B4-BE49-F238E27FC236}">
                  <a16:creationId xmlns:a16="http://schemas.microsoft.com/office/drawing/2014/main" id="{3DF17158-44F8-8FAE-58E5-88997445720C}"/>
                </a:ext>
              </a:extLst>
            </p:cNvPr>
            <p:cNvSpPr txBox="1"/>
            <p:nvPr/>
          </p:nvSpPr>
          <p:spPr>
            <a:xfrm>
              <a:off x="1652953" y="2205704"/>
              <a:ext cx="1316335" cy="307777"/>
            </a:xfrm>
            <a:prstGeom prst="rect">
              <a:avLst/>
            </a:prstGeom>
            <a:noFill/>
          </p:spPr>
          <p:txBody>
            <a:bodyPr wrap="square" rtlCol="0">
              <a:spAutoFit/>
            </a:bodyPr>
            <a:lstStyle/>
            <a:p>
              <a:r>
                <a:rPr kumimoji="1" lang="en-US" altLang="zh-TW" b="1" dirty="0" err="1">
                  <a:solidFill>
                    <a:srgbClr val="FFAA00"/>
                  </a:solidFill>
                  <a:latin typeface="Calibri" panose="020F0502020204030204" pitchFamily="34" charset="0"/>
                  <a:cs typeface="Calibri" panose="020F0502020204030204" pitchFamily="34" charset="0"/>
                </a:rPr>
                <a:t>Pam_delta</a:t>
              </a:r>
              <a:endParaRPr kumimoji="1" lang="zh-TW" altLang="en-US" b="1" dirty="0">
                <a:solidFill>
                  <a:srgbClr val="FFAA00"/>
                </a:solidFill>
                <a:latin typeface="Calibri" panose="020F0502020204030204" pitchFamily="34" charset="0"/>
                <a:cs typeface="Calibri" panose="020F0502020204030204" pitchFamily="34" charset="0"/>
              </a:endParaRPr>
            </a:p>
          </p:txBody>
        </p:sp>
      </p:grpSp>
      <p:grpSp>
        <p:nvGrpSpPr>
          <p:cNvPr id="32" name="群組 31">
            <a:extLst>
              <a:ext uri="{FF2B5EF4-FFF2-40B4-BE49-F238E27FC236}">
                <a16:creationId xmlns:a16="http://schemas.microsoft.com/office/drawing/2014/main" id="{3BD1825E-C854-1C6D-92A4-76AB9DFE74D5}"/>
              </a:ext>
            </a:extLst>
          </p:cNvPr>
          <p:cNvGrpSpPr/>
          <p:nvPr/>
        </p:nvGrpSpPr>
        <p:grpSpPr>
          <a:xfrm>
            <a:off x="1303668" y="3453186"/>
            <a:ext cx="2348908" cy="336912"/>
            <a:chOff x="1303668" y="2191136"/>
            <a:chExt cx="2348908" cy="336912"/>
          </a:xfrm>
        </p:grpSpPr>
        <p:grpSp>
          <p:nvGrpSpPr>
            <p:cNvPr id="33" name="Google Shape;9409;p78">
              <a:extLst>
                <a:ext uri="{FF2B5EF4-FFF2-40B4-BE49-F238E27FC236}">
                  <a16:creationId xmlns:a16="http://schemas.microsoft.com/office/drawing/2014/main" id="{D0A1E9FF-4294-F4F2-9644-8E3D3C00F643}"/>
                </a:ext>
              </a:extLst>
            </p:cNvPr>
            <p:cNvGrpSpPr/>
            <p:nvPr/>
          </p:nvGrpSpPr>
          <p:grpSpPr>
            <a:xfrm>
              <a:off x="1303668" y="2191136"/>
              <a:ext cx="349285" cy="336912"/>
              <a:chOff x="1284212" y="1963766"/>
              <a:chExt cx="379489" cy="366046"/>
            </a:xfrm>
            <a:solidFill>
              <a:srgbClr val="0070C0"/>
            </a:solidFill>
          </p:grpSpPr>
          <p:sp>
            <p:nvSpPr>
              <p:cNvPr id="35" name="Google Shape;9410;p78">
                <a:extLst>
                  <a:ext uri="{FF2B5EF4-FFF2-40B4-BE49-F238E27FC236}">
                    <a16:creationId xmlns:a16="http://schemas.microsoft.com/office/drawing/2014/main" id="{579A6E76-F0E4-BD66-931B-051D273A0B51}"/>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grp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411;p78">
                <a:extLst>
                  <a:ext uri="{FF2B5EF4-FFF2-40B4-BE49-F238E27FC236}">
                    <a16:creationId xmlns:a16="http://schemas.microsoft.com/office/drawing/2014/main" id="{C97CCB1E-FBFD-B948-6F18-43E0F8929DFA}"/>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grp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文字方塊 33">
              <a:extLst>
                <a:ext uri="{FF2B5EF4-FFF2-40B4-BE49-F238E27FC236}">
                  <a16:creationId xmlns:a16="http://schemas.microsoft.com/office/drawing/2014/main" id="{A646923A-8060-4F7A-99F3-FA31FCDE1CE6}"/>
                </a:ext>
              </a:extLst>
            </p:cNvPr>
            <p:cNvSpPr txBox="1"/>
            <p:nvPr/>
          </p:nvSpPr>
          <p:spPr>
            <a:xfrm>
              <a:off x="1652953" y="2205704"/>
              <a:ext cx="1999623" cy="307777"/>
            </a:xfrm>
            <a:prstGeom prst="rect">
              <a:avLst/>
            </a:prstGeom>
            <a:noFill/>
          </p:spPr>
          <p:txBody>
            <a:bodyPr wrap="square" rtlCol="0">
              <a:spAutoFit/>
            </a:bodyPr>
            <a:lstStyle/>
            <a:p>
              <a:r>
                <a:rPr kumimoji="1" lang="en-US" altLang="zh-TW" b="1" dirty="0" err="1">
                  <a:solidFill>
                    <a:schemeClr val="bg2">
                      <a:lumMod val="75000"/>
                    </a:schemeClr>
                  </a:solidFill>
                  <a:latin typeface="Calibri" panose="020F0502020204030204" pitchFamily="34" charset="0"/>
                  <a:cs typeface="Calibri" panose="020F0502020204030204" pitchFamily="34" charset="0"/>
                </a:rPr>
                <a:t>Pam_percent_change</a:t>
              </a:r>
              <a:endParaRPr kumimoji="1" lang="zh-TW" altLang="en-US" b="1" dirty="0">
                <a:solidFill>
                  <a:schemeClr val="bg2">
                    <a:lumMod val="75000"/>
                  </a:schemeClr>
                </a:solidFill>
                <a:latin typeface="Calibri" panose="020F0502020204030204" pitchFamily="34" charset="0"/>
                <a:cs typeface="Calibri" panose="020F0502020204030204" pitchFamily="34" charset="0"/>
              </a:endParaRPr>
            </a:p>
          </p:txBody>
        </p:sp>
      </p:grpSp>
      <p:grpSp>
        <p:nvGrpSpPr>
          <p:cNvPr id="37" name="群組 36">
            <a:extLst>
              <a:ext uri="{FF2B5EF4-FFF2-40B4-BE49-F238E27FC236}">
                <a16:creationId xmlns:a16="http://schemas.microsoft.com/office/drawing/2014/main" id="{E3D2E349-F9C1-D8B4-D7A4-EB25E9DBC7E5}"/>
              </a:ext>
            </a:extLst>
          </p:cNvPr>
          <p:cNvGrpSpPr/>
          <p:nvPr/>
        </p:nvGrpSpPr>
        <p:grpSpPr>
          <a:xfrm>
            <a:off x="1303668" y="4096215"/>
            <a:ext cx="1665620" cy="336912"/>
            <a:chOff x="1303668" y="2191136"/>
            <a:chExt cx="1665620" cy="336912"/>
          </a:xfrm>
        </p:grpSpPr>
        <p:grpSp>
          <p:nvGrpSpPr>
            <p:cNvPr id="38" name="Google Shape;9409;p78">
              <a:extLst>
                <a:ext uri="{FF2B5EF4-FFF2-40B4-BE49-F238E27FC236}">
                  <a16:creationId xmlns:a16="http://schemas.microsoft.com/office/drawing/2014/main" id="{CFEDA66D-6283-9C43-D003-AB0F12766EE3}"/>
                </a:ext>
              </a:extLst>
            </p:cNvPr>
            <p:cNvGrpSpPr/>
            <p:nvPr/>
          </p:nvGrpSpPr>
          <p:grpSpPr>
            <a:xfrm>
              <a:off x="1303668" y="2191136"/>
              <a:ext cx="349285" cy="336912"/>
              <a:chOff x="1284212" y="1963766"/>
              <a:chExt cx="379489" cy="366046"/>
            </a:xfrm>
            <a:solidFill>
              <a:srgbClr val="0070C0"/>
            </a:solidFill>
          </p:grpSpPr>
          <p:sp>
            <p:nvSpPr>
              <p:cNvPr id="40" name="Google Shape;9410;p78">
                <a:extLst>
                  <a:ext uri="{FF2B5EF4-FFF2-40B4-BE49-F238E27FC236}">
                    <a16:creationId xmlns:a16="http://schemas.microsoft.com/office/drawing/2014/main" id="{4C346DE2-1D71-5881-60AB-8C4AB8034A05}"/>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grp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411;p78">
                <a:extLst>
                  <a:ext uri="{FF2B5EF4-FFF2-40B4-BE49-F238E27FC236}">
                    <a16:creationId xmlns:a16="http://schemas.microsoft.com/office/drawing/2014/main" id="{D88919A6-3F9B-C26F-7282-004DD623B10A}"/>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grp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文字方塊 38">
              <a:extLst>
                <a:ext uri="{FF2B5EF4-FFF2-40B4-BE49-F238E27FC236}">
                  <a16:creationId xmlns:a16="http://schemas.microsoft.com/office/drawing/2014/main" id="{76745603-7D37-EC60-4C95-117FAB742178}"/>
                </a:ext>
              </a:extLst>
            </p:cNvPr>
            <p:cNvSpPr txBox="1"/>
            <p:nvPr/>
          </p:nvSpPr>
          <p:spPr>
            <a:xfrm>
              <a:off x="1652953" y="2205704"/>
              <a:ext cx="1316335" cy="307777"/>
            </a:xfrm>
            <a:prstGeom prst="rect">
              <a:avLst/>
            </a:prstGeom>
            <a:noFill/>
          </p:spPr>
          <p:txBody>
            <a:bodyPr wrap="square" rtlCol="0">
              <a:spAutoFit/>
            </a:bodyPr>
            <a:lstStyle/>
            <a:p>
              <a:r>
                <a:rPr kumimoji="1" lang="en-US" altLang="zh-TW" b="1" dirty="0" err="1">
                  <a:solidFill>
                    <a:srgbClr val="FFAA00"/>
                  </a:solidFill>
                  <a:latin typeface="Calibri" panose="020F0502020204030204" pitchFamily="34" charset="0"/>
                  <a:cs typeface="Calibri" panose="020F0502020204030204" pitchFamily="34" charset="0"/>
                </a:rPr>
                <a:t>Pam_status</a:t>
              </a:r>
              <a:endParaRPr kumimoji="1" lang="zh-TW" altLang="en-US" b="1" dirty="0">
                <a:solidFill>
                  <a:srgbClr val="FFAA00"/>
                </a:solidFill>
                <a:latin typeface="Calibri" panose="020F0502020204030204" pitchFamily="34" charset="0"/>
                <a:cs typeface="Calibri" panose="020F0502020204030204" pitchFamily="34" charset="0"/>
              </a:endParaRPr>
            </a:p>
          </p:txBody>
        </p:sp>
      </p:grpSp>
      <p:sp>
        <p:nvSpPr>
          <p:cNvPr id="42" name="等於 41">
            <a:extLst>
              <a:ext uri="{FF2B5EF4-FFF2-40B4-BE49-F238E27FC236}">
                <a16:creationId xmlns:a16="http://schemas.microsoft.com/office/drawing/2014/main" id="{38B54BA7-330B-14ED-ECE0-E4A06C23AE42}"/>
              </a:ext>
            </a:extLst>
          </p:cNvPr>
          <p:cNvSpPr/>
          <p:nvPr/>
        </p:nvSpPr>
        <p:spPr>
          <a:xfrm>
            <a:off x="3562140" y="2163742"/>
            <a:ext cx="381838" cy="329453"/>
          </a:xfrm>
          <a:prstGeom prst="mathEqual">
            <a:avLst>
              <a:gd name="adj1" fmla="val 23520"/>
              <a:gd name="adj2" fmla="val 178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43" name="等於 42">
            <a:extLst>
              <a:ext uri="{FF2B5EF4-FFF2-40B4-BE49-F238E27FC236}">
                <a16:creationId xmlns:a16="http://schemas.microsoft.com/office/drawing/2014/main" id="{7B78A20B-07FD-01CA-C486-461A87B7C008}"/>
              </a:ext>
            </a:extLst>
          </p:cNvPr>
          <p:cNvSpPr/>
          <p:nvPr/>
        </p:nvSpPr>
        <p:spPr>
          <a:xfrm>
            <a:off x="3562140" y="2593830"/>
            <a:ext cx="381838" cy="329453"/>
          </a:xfrm>
          <a:prstGeom prst="mathEqual">
            <a:avLst>
              <a:gd name="adj1" fmla="val 23520"/>
              <a:gd name="adj2" fmla="val 178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44" name="等於 43">
            <a:extLst>
              <a:ext uri="{FF2B5EF4-FFF2-40B4-BE49-F238E27FC236}">
                <a16:creationId xmlns:a16="http://schemas.microsoft.com/office/drawing/2014/main" id="{B455C2DB-D0C8-50FA-77CD-BDB167EE59E6}"/>
              </a:ext>
            </a:extLst>
          </p:cNvPr>
          <p:cNvSpPr/>
          <p:nvPr/>
        </p:nvSpPr>
        <p:spPr>
          <a:xfrm>
            <a:off x="3562140" y="3003761"/>
            <a:ext cx="381838" cy="329453"/>
          </a:xfrm>
          <a:prstGeom prst="mathEqual">
            <a:avLst>
              <a:gd name="adj1" fmla="val 23520"/>
              <a:gd name="adj2" fmla="val 178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45" name="等於 44">
            <a:extLst>
              <a:ext uri="{FF2B5EF4-FFF2-40B4-BE49-F238E27FC236}">
                <a16:creationId xmlns:a16="http://schemas.microsoft.com/office/drawing/2014/main" id="{6D339D6B-F762-7F0B-25D3-461F184B6887}"/>
              </a:ext>
            </a:extLst>
          </p:cNvPr>
          <p:cNvSpPr/>
          <p:nvPr/>
        </p:nvSpPr>
        <p:spPr>
          <a:xfrm>
            <a:off x="3562140" y="3456915"/>
            <a:ext cx="381838" cy="329453"/>
          </a:xfrm>
          <a:prstGeom prst="mathEqual">
            <a:avLst>
              <a:gd name="adj1" fmla="val 23520"/>
              <a:gd name="adj2" fmla="val 178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46" name="等於 45">
            <a:extLst>
              <a:ext uri="{FF2B5EF4-FFF2-40B4-BE49-F238E27FC236}">
                <a16:creationId xmlns:a16="http://schemas.microsoft.com/office/drawing/2014/main" id="{AC8A9FA6-D218-BD36-7E19-11DFD78A4AB3}"/>
              </a:ext>
            </a:extLst>
          </p:cNvPr>
          <p:cNvSpPr/>
          <p:nvPr/>
        </p:nvSpPr>
        <p:spPr>
          <a:xfrm>
            <a:off x="3562140" y="4103674"/>
            <a:ext cx="381838" cy="329453"/>
          </a:xfrm>
          <a:prstGeom prst="mathEqual">
            <a:avLst>
              <a:gd name="adj1" fmla="val 23520"/>
              <a:gd name="adj2" fmla="val 178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47" name="文字方塊 46">
            <a:extLst>
              <a:ext uri="{FF2B5EF4-FFF2-40B4-BE49-F238E27FC236}">
                <a16:creationId xmlns:a16="http://schemas.microsoft.com/office/drawing/2014/main" id="{B6974E29-D82B-627B-848A-CD4C15C1BA77}"/>
              </a:ext>
            </a:extLst>
          </p:cNvPr>
          <p:cNvSpPr txBox="1"/>
          <p:nvPr/>
        </p:nvSpPr>
        <p:spPr>
          <a:xfrm>
            <a:off x="3995605" y="2174579"/>
            <a:ext cx="3495442" cy="307777"/>
          </a:xfrm>
          <a:prstGeom prst="rect">
            <a:avLst/>
          </a:prstGeom>
          <a:noFill/>
        </p:spPr>
        <p:txBody>
          <a:bodyPr wrap="square" rtlCol="0">
            <a:spAutoFit/>
          </a:bodyPr>
          <a:lstStyle/>
          <a:p>
            <a:r>
              <a:rPr kumimoji="1" lang="en-US" altLang="zh-TW" b="1" dirty="0">
                <a:solidFill>
                  <a:srgbClr val="FFAA00"/>
                </a:solidFill>
                <a:latin typeface="Calibri" panose="020F0502020204030204" pitchFamily="34" charset="0"/>
                <a:cs typeface="Calibri" panose="020F0502020204030204" pitchFamily="34" charset="0"/>
              </a:rPr>
              <a:t>Average PAM on Day 1.</a:t>
            </a:r>
            <a:endParaRPr kumimoji="1" lang="zh-TW" altLang="en-US" b="1" dirty="0">
              <a:solidFill>
                <a:srgbClr val="FFAA00"/>
              </a:solidFill>
              <a:latin typeface="Calibri" panose="020F0502020204030204" pitchFamily="34" charset="0"/>
              <a:cs typeface="Calibri" panose="020F0502020204030204" pitchFamily="34" charset="0"/>
            </a:endParaRPr>
          </a:p>
        </p:txBody>
      </p:sp>
      <p:sp>
        <p:nvSpPr>
          <p:cNvPr id="48" name="文字方塊 47">
            <a:extLst>
              <a:ext uri="{FF2B5EF4-FFF2-40B4-BE49-F238E27FC236}">
                <a16:creationId xmlns:a16="http://schemas.microsoft.com/office/drawing/2014/main" id="{187FB9FB-6D44-0052-2473-4D2861C55C1D}"/>
              </a:ext>
            </a:extLst>
          </p:cNvPr>
          <p:cNvSpPr txBox="1"/>
          <p:nvPr/>
        </p:nvSpPr>
        <p:spPr>
          <a:xfrm>
            <a:off x="3995605" y="2626989"/>
            <a:ext cx="3495442" cy="307777"/>
          </a:xfrm>
          <a:prstGeom prst="rect">
            <a:avLst/>
          </a:prstGeom>
          <a:noFill/>
        </p:spPr>
        <p:txBody>
          <a:bodyPr wrap="square" rtlCol="0">
            <a:spAutoFit/>
          </a:bodyPr>
          <a:lstStyle/>
          <a:p>
            <a:r>
              <a:rPr kumimoji="1" lang="en-US" altLang="zh-TW" b="1" dirty="0">
                <a:solidFill>
                  <a:srgbClr val="FFAA00"/>
                </a:solidFill>
                <a:latin typeface="Calibri" panose="020F0502020204030204" pitchFamily="34" charset="0"/>
                <a:cs typeface="Calibri" panose="020F0502020204030204" pitchFamily="34" charset="0"/>
              </a:rPr>
              <a:t>Average PAM on Day 11.</a:t>
            </a:r>
            <a:endParaRPr kumimoji="1" lang="zh-TW" altLang="en-US" b="1" dirty="0">
              <a:solidFill>
                <a:srgbClr val="FFAA00"/>
              </a:solidFill>
              <a:latin typeface="Calibri" panose="020F0502020204030204" pitchFamily="34" charset="0"/>
              <a:cs typeface="Calibri" panose="020F0502020204030204" pitchFamily="34" charset="0"/>
            </a:endParaRPr>
          </a:p>
        </p:txBody>
      </p:sp>
      <p:sp>
        <p:nvSpPr>
          <p:cNvPr id="49" name="文字方塊 48">
            <a:extLst>
              <a:ext uri="{FF2B5EF4-FFF2-40B4-BE49-F238E27FC236}">
                <a16:creationId xmlns:a16="http://schemas.microsoft.com/office/drawing/2014/main" id="{3CFFE115-BE03-A8B5-DE60-D77C3141EEFB}"/>
              </a:ext>
            </a:extLst>
          </p:cNvPr>
          <p:cNvSpPr txBox="1"/>
          <p:nvPr/>
        </p:nvSpPr>
        <p:spPr>
          <a:xfrm>
            <a:off x="3995605" y="3014598"/>
            <a:ext cx="3495442" cy="307777"/>
          </a:xfrm>
          <a:prstGeom prst="rect">
            <a:avLst/>
          </a:prstGeom>
          <a:noFill/>
        </p:spPr>
        <p:txBody>
          <a:bodyPr wrap="square" rtlCol="0">
            <a:spAutoFit/>
          </a:bodyPr>
          <a:lstStyle/>
          <a:p>
            <a:r>
              <a:rPr kumimoji="1" lang="en-US" altLang="zh-TW" b="1" dirty="0">
                <a:solidFill>
                  <a:srgbClr val="FFAA00"/>
                </a:solidFill>
                <a:latin typeface="Calibri" panose="020F0502020204030204" pitchFamily="34" charset="0"/>
                <a:cs typeface="Calibri" panose="020F0502020204030204" pitchFamily="34" charset="0"/>
              </a:rPr>
              <a:t>Pam_avg_day11  –  Pam_avg_day1</a:t>
            </a:r>
            <a:endParaRPr kumimoji="1" lang="zh-TW" altLang="en-US" b="1" dirty="0">
              <a:solidFill>
                <a:srgbClr val="FFAA00"/>
              </a:solidFill>
              <a:latin typeface="Calibri" panose="020F0502020204030204" pitchFamily="34" charset="0"/>
              <a:cs typeface="Calibri" panose="020F0502020204030204" pitchFamily="34" charset="0"/>
            </a:endParaRPr>
          </a:p>
        </p:txBody>
      </p:sp>
      <p:sp>
        <p:nvSpPr>
          <p:cNvPr id="50" name="文字方塊 49">
            <a:extLst>
              <a:ext uri="{FF2B5EF4-FFF2-40B4-BE49-F238E27FC236}">
                <a16:creationId xmlns:a16="http://schemas.microsoft.com/office/drawing/2014/main" id="{56C188E2-AD23-08A0-2084-836BF12F4547}"/>
              </a:ext>
            </a:extLst>
          </p:cNvPr>
          <p:cNvSpPr txBox="1"/>
          <p:nvPr/>
        </p:nvSpPr>
        <p:spPr>
          <a:xfrm>
            <a:off x="3995605" y="3467752"/>
            <a:ext cx="3495442" cy="307777"/>
          </a:xfrm>
          <a:prstGeom prst="rect">
            <a:avLst/>
          </a:prstGeom>
          <a:noFill/>
        </p:spPr>
        <p:txBody>
          <a:bodyPr wrap="square" rtlCol="0">
            <a:spAutoFit/>
          </a:bodyPr>
          <a:lstStyle/>
          <a:p>
            <a:r>
              <a:rPr kumimoji="1" lang="en-US" altLang="zh-TW" b="1" dirty="0" err="1">
                <a:solidFill>
                  <a:schemeClr val="bg2">
                    <a:lumMod val="75000"/>
                  </a:schemeClr>
                </a:solidFill>
                <a:latin typeface="Calibri" panose="020F0502020204030204" pitchFamily="34" charset="0"/>
                <a:cs typeface="Calibri" panose="020F0502020204030204" pitchFamily="34" charset="0"/>
              </a:rPr>
              <a:t>Pam_delta</a:t>
            </a:r>
            <a:r>
              <a:rPr kumimoji="1" lang="en-US" altLang="zh-TW" b="1" dirty="0">
                <a:solidFill>
                  <a:schemeClr val="bg2">
                    <a:lumMod val="75000"/>
                  </a:schemeClr>
                </a:solidFill>
                <a:latin typeface="Calibri" panose="020F0502020204030204" pitchFamily="34" charset="0"/>
                <a:cs typeface="Calibri" panose="020F0502020204030204" pitchFamily="34" charset="0"/>
              </a:rPr>
              <a:t> / Pam_avg_day1</a:t>
            </a:r>
            <a:endParaRPr kumimoji="1" lang="zh-TW" altLang="en-US" b="1" dirty="0">
              <a:solidFill>
                <a:schemeClr val="bg2">
                  <a:lumMod val="75000"/>
                </a:schemeClr>
              </a:solidFill>
              <a:latin typeface="Calibri" panose="020F0502020204030204" pitchFamily="34" charset="0"/>
              <a:cs typeface="Calibri" panose="020F0502020204030204" pitchFamily="34" charset="0"/>
            </a:endParaRPr>
          </a:p>
        </p:txBody>
      </p:sp>
      <p:sp>
        <p:nvSpPr>
          <p:cNvPr id="51" name="文字方塊 50">
            <a:extLst>
              <a:ext uri="{FF2B5EF4-FFF2-40B4-BE49-F238E27FC236}">
                <a16:creationId xmlns:a16="http://schemas.microsoft.com/office/drawing/2014/main" id="{BE3AD101-DA06-CB28-0C59-45434893C163}"/>
              </a:ext>
            </a:extLst>
          </p:cNvPr>
          <p:cNvSpPr txBox="1"/>
          <p:nvPr/>
        </p:nvSpPr>
        <p:spPr>
          <a:xfrm>
            <a:off x="4216669" y="3901657"/>
            <a:ext cx="3495442" cy="307777"/>
          </a:xfrm>
          <a:prstGeom prst="rect">
            <a:avLst/>
          </a:prstGeom>
          <a:noFill/>
        </p:spPr>
        <p:txBody>
          <a:bodyPr wrap="square" rtlCol="0">
            <a:spAutoFit/>
          </a:bodyPr>
          <a:lstStyle/>
          <a:p>
            <a:r>
              <a:rPr kumimoji="1" lang="en-US" altLang="zh-TW" b="1" dirty="0" err="1">
                <a:solidFill>
                  <a:srgbClr val="FFAA00"/>
                </a:solidFill>
                <a:latin typeface="Calibri" panose="020F0502020204030204" pitchFamily="34" charset="0"/>
                <a:cs typeface="Calibri" panose="020F0502020204030204" pitchFamily="34" charset="0"/>
              </a:rPr>
              <a:t>Pam_delta</a:t>
            </a:r>
            <a:r>
              <a:rPr kumimoji="1" lang="en-US" altLang="zh-TW" b="1" dirty="0">
                <a:solidFill>
                  <a:srgbClr val="FFAA00"/>
                </a:solidFill>
                <a:latin typeface="Calibri" panose="020F0502020204030204" pitchFamily="34" charset="0"/>
                <a:cs typeface="Calibri" panose="020F0502020204030204" pitchFamily="34" charset="0"/>
              </a:rPr>
              <a:t> &gt; 0 : increase -&gt; better</a:t>
            </a:r>
            <a:endParaRPr kumimoji="1" lang="zh-TW" altLang="en-US" b="1" dirty="0">
              <a:solidFill>
                <a:srgbClr val="FFAA00"/>
              </a:solidFill>
              <a:latin typeface="Calibri" panose="020F0502020204030204" pitchFamily="34" charset="0"/>
              <a:cs typeface="Calibri" panose="020F0502020204030204" pitchFamily="34" charset="0"/>
            </a:endParaRPr>
          </a:p>
        </p:txBody>
      </p:sp>
      <p:sp>
        <p:nvSpPr>
          <p:cNvPr id="52" name="左大括弧 51">
            <a:extLst>
              <a:ext uri="{FF2B5EF4-FFF2-40B4-BE49-F238E27FC236}">
                <a16:creationId xmlns:a16="http://schemas.microsoft.com/office/drawing/2014/main" id="{D284E4AF-044D-5850-4478-B0D70D48169B}"/>
              </a:ext>
            </a:extLst>
          </p:cNvPr>
          <p:cNvSpPr/>
          <p:nvPr/>
        </p:nvSpPr>
        <p:spPr>
          <a:xfrm>
            <a:off x="4035799" y="3848371"/>
            <a:ext cx="180870" cy="832598"/>
          </a:xfrm>
          <a:prstGeom prst="leftBrace">
            <a:avLst>
              <a:gd name="adj1" fmla="val 7222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53" name="文字方塊 52">
            <a:extLst>
              <a:ext uri="{FF2B5EF4-FFF2-40B4-BE49-F238E27FC236}">
                <a16:creationId xmlns:a16="http://schemas.microsoft.com/office/drawing/2014/main" id="{1974258A-F3EF-17F7-5292-808E88B0B289}"/>
              </a:ext>
            </a:extLst>
          </p:cNvPr>
          <p:cNvSpPr txBox="1"/>
          <p:nvPr/>
        </p:nvSpPr>
        <p:spPr>
          <a:xfrm>
            <a:off x="4216669" y="4279238"/>
            <a:ext cx="3495442" cy="307777"/>
          </a:xfrm>
          <a:prstGeom prst="rect">
            <a:avLst/>
          </a:prstGeom>
          <a:noFill/>
        </p:spPr>
        <p:txBody>
          <a:bodyPr wrap="square" rtlCol="0">
            <a:spAutoFit/>
          </a:bodyPr>
          <a:lstStyle/>
          <a:p>
            <a:r>
              <a:rPr kumimoji="1" lang="en-US" altLang="zh-TW" b="1" dirty="0" err="1">
                <a:solidFill>
                  <a:srgbClr val="FFAA00"/>
                </a:solidFill>
                <a:latin typeface="Calibri" panose="020F0502020204030204" pitchFamily="34" charset="0"/>
                <a:cs typeface="Calibri" panose="020F0502020204030204" pitchFamily="34" charset="0"/>
              </a:rPr>
              <a:t>Pam_delta</a:t>
            </a:r>
            <a:r>
              <a:rPr kumimoji="1" lang="en-US" altLang="zh-TW" b="1" dirty="0">
                <a:solidFill>
                  <a:srgbClr val="FFAA00"/>
                </a:solidFill>
                <a:latin typeface="Calibri" panose="020F0502020204030204" pitchFamily="34" charset="0"/>
                <a:cs typeface="Calibri" panose="020F0502020204030204" pitchFamily="34" charset="0"/>
              </a:rPr>
              <a:t> &lt;= 0 : decrease -&gt; worse</a:t>
            </a:r>
            <a:endParaRPr kumimoji="1" lang="zh-TW" altLang="en-US" b="1" dirty="0">
              <a:solidFill>
                <a:srgbClr val="FFAA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3040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2" name="Google Shape;238;p37">
            <a:extLst>
              <a:ext uri="{FF2B5EF4-FFF2-40B4-BE49-F238E27FC236}">
                <a16:creationId xmlns:a16="http://schemas.microsoft.com/office/drawing/2014/main" id="{5D9DFA05-57D3-23A4-B875-6128769C8FE4}"/>
              </a:ext>
            </a:extLst>
          </p:cNvPr>
          <p:cNvSpPr txBox="1">
            <a:spLocks/>
          </p:cNvSpPr>
          <p:nvPr/>
        </p:nvSpPr>
        <p:spPr>
          <a:xfrm>
            <a:off x="948998" y="328316"/>
            <a:ext cx="7560905" cy="1109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Style Script"/>
              <a:buNone/>
              <a:defRPr sz="3500" b="0" i="0" u="none" strike="noStrike" cap="none">
                <a:solidFill>
                  <a:schemeClr val="dk1"/>
                </a:solidFill>
                <a:latin typeface="Style Script"/>
                <a:ea typeface="Style Script"/>
                <a:cs typeface="Style Script"/>
                <a:sym typeface="Style Scrip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TW" sz="3200" dirty="0">
                <a:latin typeface="Calibri" panose="020F0502020204030204" pitchFamily="34" charset="0"/>
                <a:cs typeface="Calibri" panose="020F0502020204030204" pitchFamily="34" charset="0"/>
              </a:rPr>
              <a:t>Since we are interested in </a:t>
            </a:r>
            <a:r>
              <a:rPr lang="en-US" altLang="zh-TW" sz="3200" b="1" dirty="0">
                <a:latin typeface="Calibri" panose="020F0502020204030204" pitchFamily="34" charset="0"/>
                <a:cs typeface="Calibri" panose="020F0502020204030204" pitchFamily="34" charset="0"/>
              </a:rPr>
              <a:t>percentage change</a:t>
            </a:r>
            <a:r>
              <a:rPr lang="en-US" altLang="zh-TW" sz="3200" dirty="0">
                <a:latin typeface="Calibri" panose="020F0502020204030204" pitchFamily="34" charset="0"/>
                <a:cs typeface="Calibri" panose="020F0502020204030204" pitchFamily="34" charset="0"/>
              </a:rPr>
              <a:t>, scale of the denominator matters.</a:t>
            </a:r>
            <a:endParaRPr lang="en" sz="3200" dirty="0">
              <a:latin typeface="Calibri" panose="020F0502020204030204" pitchFamily="34" charset="0"/>
              <a:cs typeface="Calibri" panose="020F0502020204030204" pitchFamily="34" charset="0"/>
            </a:endParaRPr>
          </a:p>
        </p:txBody>
      </p:sp>
      <p:pic>
        <p:nvPicPr>
          <p:cNvPr id="4" name="圖片 3">
            <a:extLst>
              <a:ext uri="{FF2B5EF4-FFF2-40B4-BE49-F238E27FC236}">
                <a16:creationId xmlns:a16="http://schemas.microsoft.com/office/drawing/2014/main" id="{D141B7EC-7E80-8181-F5BA-75853E1808D1}"/>
              </a:ext>
            </a:extLst>
          </p:cNvPr>
          <p:cNvPicPr>
            <a:picLocks noChangeAspect="1"/>
          </p:cNvPicPr>
          <p:nvPr/>
        </p:nvPicPr>
        <p:blipFill>
          <a:blip r:embed="rId3"/>
          <a:stretch>
            <a:fillRect/>
          </a:stretch>
        </p:blipFill>
        <p:spPr>
          <a:xfrm>
            <a:off x="1102222" y="1571084"/>
            <a:ext cx="6939555" cy="3084246"/>
          </a:xfrm>
          <a:prstGeom prst="rect">
            <a:avLst/>
          </a:prstGeom>
        </p:spPr>
      </p:pic>
    </p:spTree>
    <p:extLst>
      <p:ext uri="{BB962C8B-B14F-4D97-AF65-F5344CB8AC3E}">
        <p14:creationId xmlns:p14="http://schemas.microsoft.com/office/powerpoint/2010/main" val="2223713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2" name="Google Shape;238;p37">
            <a:extLst>
              <a:ext uri="{FF2B5EF4-FFF2-40B4-BE49-F238E27FC236}">
                <a16:creationId xmlns:a16="http://schemas.microsoft.com/office/drawing/2014/main" id="{5D9DFA05-57D3-23A4-B875-6128769C8FE4}"/>
              </a:ext>
            </a:extLst>
          </p:cNvPr>
          <p:cNvSpPr txBox="1">
            <a:spLocks/>
          </p:cNvSpPr>
          <p:nvPr/>
        </p:nvSpPr>
        <p:spPr>
          <a:xfrm>
            <a:off x="1388899" y="328316"/>
            <a:ext cx="7382968" cy="1109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Style Script"/>
              <a:buNone/>
              <a:defRPr sz="3500" b="0" i="0" u="none" strike="noStrike" cap="none">
                <a:solidFill>
                  <a:schemeClr val="dk1"/>
                </a:solidFill>
                <a:latin typeface="Style Script"/>
                <a:ea typeface="Style Script"/>
                <a:cs typeface="Style Script"/>
                <a:sym typeface="Style Scrip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altLang="zh-TW" sz="3200" dirty="0">
                <a:latin typeface="Calibri" panose="020F0502020204030204" pitchFamily="34" charset="0"/>
                <a:cs typeface="Calibri" panose="020F0502020204030204" pitchFamily="34" charset="0"/>
              </a:rPr>
              <a:t>We boldly believe that </a:t>
            </a:r>
            <a:r>
              <a:rPr lang="en-US" altLang="zh-TW" sz="3200" b="1" dirty="0">
                <a:latin typeface="Calibri" panose="020F0502020204030204" pitchFamily="34" charset="0"/>
                <a:cs typeface="Calibri" panose="020F0502020204030204" pitchFamily="34" charset="0"/>
              </a:rPr>
              <a:t>higher ∆PAM reflect a greater PAM percentage change</a:t>
            </a:r>
            <a:r>
              <a:rPr lang="en-US" altLang="zh-TW" sz="3200" dirty="0">
                <a:latin typeface="Calibri" panose="020F0502020204030204" pitchFamily="34" charset="0"/>
                <a:cs typeface="Calibri" panose="020F0502020204030204" pitchFamily="34" charset="0"/>
              </a:rPr>
              <a:t>.</a:t>
            </a:r>
            <a:endParaRPr lang="en" sz="3200" dirty="0">
              <a:latin typeface="Calibri" panose="020F0502020204030204" pitchFamily="34" charset="0"/>
              <a:cs typeface="Calibri" panose="020F0502020204030204" pitchFamily="34" charset="0"/>
            </a:endParaRPr>
          </a:p>
        </p:txBody>
      </p:sp>
      <p:pic>
        <p:nvPicPr>
          <p:cNvPr id="6" name="圖片 5">
            <a:extLst>
              <a:ext uri="{FF2B5EF4-FFF2-40B4-BE49-F238E27FC236}">
                <a16:creationId xmlns:a16="http://schemas.microsoft.com/office/drawing/2014/main" id="{5B5AE7A8-A7E8-425F-27D8-8BBBE085C290}"/>
              </a:ext>
            </a:extLst>
          </p:cNvPr>
          <p:cNvPicPr>
            <a:picLocks noChangeAspect="1"/>
          </p:cNvPicPr>
          <p:nvPr/>
        </p:nvPicPr>
        <p:blipFill>
          <a:blip r:embed="rId3"/>
          <a:stretch>
            <a:fillRect/>
          </a:stretch>
        </p:blipFill>
        <p:spPr>
          <a:xfrm>
            <a:off x="1199430" y="1581010"/>
            <a:ext cx="3234174" cy="3234174"/>
          </a:xfrm>
          <a:prstGeom prst="rect">
            <a:avLst/>
          </a:prstGeom>
        </p:spPr>
      </p:pic>
      <p:pic>
        <p:nvPicPr>
          <p:cNvPr id="8" name="圖片 7">
            <a:extLst>
              <a:ext uri="{FF2B5EF4-FFF2-40B4-BE49-F238E27FC236}">
                <a16:creationId xmlns:a16="http://schemas.microsoft.com/office/drawing/2014/main" id="{9CB5C486-314F-C900-2B8A-5B25C18BD9C0}"/>
              </a:ext>
            </a:extLst>
          </p:cNvPr>
          <p:cNvPicPr>
            <a:picLocks noChangeAspect="1"/>
          </p:cNvPicPr>
          <p:nvPr/>
        </p:nvPicPr>
        <p:blipFill>
          <a:blip r:embed="rId4"/>
          <a:stretch>
            <a:fillRect/>
          </a:stretch>
        </p:blipFill>
        <p:spPr>
          <a:xfrm>
            <a:off x="4896570" y="1581010"/>
            <a:ext cx="3234174" cy="3234174"/>
          </a:xfrm>
          <a:prstGeom prst="rect">
            <a:avLst/>
          </a:prstGeom>
        </p:spPr>
      </p:pic>
    </p:spTree>
    <p:extLst>
      <p:ext uri="{BB962C8B-B14F-4D97-AF65-F5344CB8AC3E}">
        <p14:creationId xmlns:p14="http://schemas.microsoft.com/office/powerpoint/2010/main" val="770232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2" name="Google Shape;238;p37">
            <a:extLst>
              <a:ext uri="{FF2B5EF4-FFF2-40B4-BE49-F238E27FC236}">
                <a16:creationId xmlns:a16="http://schemas.microsoft.com/office/drawing/2014/main" id="{995094A5-490B-E1CB-6D6B-998D3FEF144D}"/>
              </a:ext>
            </a:extLst>
          </p:cNvPr>
          <p:cNvSpPr txBox="1">
            <a:spLocks/>
          </p:cNvSpPr>
          <p:nvPr/>
        </p:nvSpPr>
        <p:spPr>
          <a:xfrm>
            <a:off x="535680" y="328316"/>
            <a:ext cx="8236187" cy="1109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Style Script"/>
              <a:buNone/>
              <a:defRPr sz="3500" b="0" i="0" u="none" strike="noStrike" cap="none">
                <a:solidFill>
                  <a:schemeClr val="dk1"/>
                </a:solidFill>
                <a:latin typeface="Style Script"/>
                <a:ea typeface="Style Script"/>
                <a:cs typeface="Style Script"/>
                <a:sym typeface="Style Scrip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 sz="3200" dirty="0">
                <a:latin typeface="Calibri" panose="020F0502020204030204" pitchFamily="34" charset="0"/>
                <a:cs typeface="Calibri" panose="020F0502020204030204" pitchFamily="34" charset="0"/>
              </a:rPr>
              <a:t>But The univariate analysis results </a:t>
            </a:r>
            <a:r>
              <a:rPr lang="en" sz="3200" b="1" dirty="0">
                <a:latin typeface="Calibri" panose="020F0502020204030204" pitchFamily="34" charset="0"/>
                <a:cs typeface="Calibri" panose="020F0502020204030204" pitchFamily="34" charset="0"/>
              </a:rPr>
              <a:t>did not </a:t>
            </a:r>
          </a:p>
          <a:p>
            <a:pPr algn="l"/>
            <a:r>
              <a:rPr lang="en" sz="3200" b="1" dirty="0">
                <a:latin typeface="Calibri" panose="020F0502020204030204" pitchFamily="34" charset="0"/>
                <a:cs typeface="Calibri" panose="020F0502020204030204" pitchFamily="34" charset="0"/>
              </a:rPr>
              <a:t>show significant differences</a:t>
            </a:r>
            <a:r>
              <a:rPr lang="en" sz="3200" dirty="0">
                <a:latin typeface="Calibri" panose="020F0502020204030204" pitchFamily="34" charset="0"/>
                <a:cs typeface="Calibri" panose="020F0502020204030204" pitchFamily="34" charset="0"/>
              </a:rPr>
              <a:t> in </a:t>
            </a:r>
            <a:r>
              <a:rPr lang="en-US" altLang="zh-TW" sz="3200" dirty="0">
                <a:latin typeface="Calibri" panose="020F0502020204030204" pitchFamily="34" charset="0"/>
                <a:cs typeface="Calibri" panose="020F0502020204030204" pitchFamily="34" charset="0"/>
              </a:rPr>
              <a:t>the PAM change.</a:t>
            </a:r>
            <a:endParaRPr lang="en" sz="3200" dirty="0">
              <a:latin typeface="Calibri" panose="020F0502020204030204" pitchFamily="34" charset="0"/>
              <a:cs typeface="Calibri" panose="020F0502020204030204" pitchFamily="34" charset="0"/>
            </a:endParaRPr>
          </a:p>
        </p:txBody>
      </p:sp>
      <p:pic>
        <p:nvPicPr>
          <p:cNvPr id="32" name="圖片 31">
            <a:extLst>
              <a:ext uri="{FF2B5EF4-FFF2-40B4-BE49-F238E27FC236}">
                <a16:creationId xmlns:a16="http://schemas.microsoft.com/office/drawing/2014/main" id="{30344C9F-E1C4-9AC4-5A54-D69751D1D179}"/>
              </a:ext>
            </a:extLst>
          </p:cNvPr>
          <p:cNvPicPr>
            <a:picLocks noChangeAspect="1"/>
          </p:cNvPicPr>
          <p:nvPr/>
        </p:nvPicPr>
        <p:blipFill>
          <a:blip r:embed="rId3"/>
          <a:stretch>
            <a:fillRect/>
          </a:stretch>
        </p:blipFill>
        <p:spPr>
          <a:xfrm>
            <a:off x="306525" y="1792875"/>
            <a:ext cx="5453371" cy="2726686"/>
          </a:xfrm>
          <a:prstGeom prst="rect">
            <a:avLst/>
          </a:prstGeom>
        </p:spPr>
      </p:pic>
      <p:grpSp>
        <p:nvGrpSpPr>
          <p:cNvPr id="36" name="群組 35">
            <a:extLst>
              <a:ext uri="{FF2B5EF4-FFF2-40B4-BE49-F238E27FC236}">
                <a16:creationId xmlns:a16="http://schemas.microsoft.com/office/drawing/2014/main" id="{ECCE6921-5D6E-1CC8-6A6D-E68DDCB4D75F}"/>
              </a:ext>
            </a:extLst>
          </p:cNvPr>
          <p:cNvGrpSpPr/>
          <p:nvPr/>
        </p:nvGrpSpPr>
        <p:grpSpPr>
          <a:xfrm>
            <a:off x="5759896" y="1613017"/>
            <a:ext cx="3193603" cy="3086401"/>
            <a:chOff x="5759896" y="1478907"/>
            <a:chExt cx="3193603" cy="3086401"/>
          </a:xfrm>
        </p:grpSpPr>
        <p:pic>
          <p:nvPicPr>
            <p:cNvPr id="34" name="圖片 33">
              <a:extLst>
                <a:ext uri="{FF2B5EF4-FFF2-40B4-BE49-F238E27FC236}">
                  <a16:creationId xmlns:a16="http://schemas.microsoft.com/office/drawing/2014/main" id="{71D53529-4EB8-9381-F734-258DB64F0322}"/>
                </a:ext>
              </a:extLst>
            </p:cNvPr>
            <p:cNvPicPr>
              <a:picLocks noChangeAspect="1"/>
            </p:cNvPicPr>
            <p:nvPr/>
          </p:nvPicPr>
          <p:blipFill>
            <a:blip r:embed="rId4"/>
            <a:stretch>
              <a:fillRect/>
            </a:stretch>
          </p:blipFill>
          <p:spPr>
            <a:xfrm>
              <a:off x="5759896" y="1517308"/>
              <a:ext cx="3048000" cy="3048000"/>
            </a:xfrm>
            <a:prstGeom prst="rect">
              <a:avLst/>
            </a:prstGeom>
          </p:spPr>
        </p:pic>
        <p:sp>
          <p:nvSpPr>
            <p:cNvPr id="35" name="文字方塊 34">
              <a:extLst>
                <a:ext uri="{FF2B5EF4-FFF2-40B4-BE49-F238E27FC236}">
                  <a16:creationId xmlns:a16="http://schemas.microsoft.com/office/drawing/2014/main" id="{E4D778A9-17EB-3484-4897-D02BCB34A433}"/>
                </a:ext>
              </a:extLst>
            </p:cNvPr>
            <p:cNvSpPr txBox="1"/>
            <p:nvPr/>
          </p:nvSpPr>
          <p:spPr>
            <a:xfrm>
              <a:off x="8705540" y="1478907"/>
              <a:ext cx="247959" cy="230832"/>
            </a:xfrm>
            <a:prstGeom prst="rect">
              <a:avLst/>
            </a:prstGeom>
            <a:noFill/>
          </p:spPr>
          <p:txBody>
            <a:bodyPr wrap="square" rtlCol="0">
              <a:spAutoFit/>
            </a:bodyPr>
            <a:lstStyle/>
            <a:p>
              <a:r>
                <a:rPr kumimoji="1" lang="en-US" altLang="zh-TW" sz="900" dirty="0">
                  <a:latin typeface="Calibri" panose="020F0502020204030204" pitchFamily="34" charset="0"/>
                  <a:cs typeface="Calibri" panose="020F0502020204030204" pitchFamily="34" charset="0"/>
                </a:rPr>
                <a:t>r)</a:t>
              </a:r>
              <a:endParaRPr kumimoji="1" lang="zh-TW" altLang="en-US" sz="9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235084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530737" y="165207"/>
            <a:ext cx="8236450" cy="1109316"/>
          </a:xfrm>
          <a:prstGeom prst="rect">
            <a:avLst/>
          </a:prstGeom>
        </p:spPr>
        <p:txBody>
          <a:bodyPr spcFirstLastPara="1" wrap="square" lIns="91425" tIns="91425" rIns="91425" bIns="91425" anchor="t" anchorCtr="0">
            <a:noAutofit/>
          </a:bodyPr>
          <a:lstStyle/>
          <a:p>
            <a:r>
              <a:rPr lang="en" sz="3200" dirty="0">
                <a:latin typeface="Calibri" panose="020F0502020204030204" pitchFamily="34" charset="0"/>
                <a:cs typeface="Calibri" panose="020F0502020204030204" pitchFamily="34" charset="0"/>
              </a:rPr>
              <a:t>Looking solely at dose levels, there was </a:t>
            </a:r>
            <a:r>
              <a:rPr lang="en" sz="3200" b="1" dirty="0">
                <a:latin typeface="Calibri" panose="020F0502020204030204" pitchFamily="34" charset="0"/>
                <a:cs typeface="Calibri" panose="020F0502020204030204" pitchFamily="34" charset="0"/>
              </a:rPr>
              <a:t>no decisive difference</a:t>
            </a:r>
            <a:r>
              <a:rPr lang="en" sz="3200" dirty="0">
                <a:latin typeface="Calibri" panose="020F0502020204030204" pitchFamily="34" charset="0"/>
                <a:cs typeface="Calibri" panose="020F0502020204030204" pitchFamily="34" charset="0"/>
              </a:rPr>
              <a:t>.</a:t>
            </a:r>
          </a:p>
        </p:txBody>
      </p:sp>
      <p:pic>
        <p:nvPicPr>
          <p:cNvPr id="239" name="Google Shape;239;p37"/>
          <p:cNvPicPr preferRelativeResize="0"/>
          <p:nvPr/>
        </p:nvPicPr>
        <p:blipFill>
          <a:blip r:embed="rId3">
            <a:alphaModFix/>
          </a:blip>
          <a:stretch>
            <a:fillRect/>
          </a:stretch>
        </p:blipFill>
        <p:spPr>
          <a:xfrm>
            <a:off x="8038774" y="3759641"/>
            <a:ext cx="2210451" cy="2290416"/>
          </a:xfrm>
          <a:prstGeom prst="rect">
            <a:avLst/>
          </a:prstGeom>
          <a:noFill/>
          <a:ln>
            <a:noFill/>
          </a:ln>
        </p:spPr>
      </p:pic>
      <p:pic>
        <p:nvPicPr>
          <p:cNvPr id="241" name="Google Shape;241;p37"/>
          <p:cNvPicPr preferRelativeResize="0"/>
          <p:nvPr/>
        </p:nvPicPr>
        <p:blipFill>
          <a:blip r:embed="rId4">
            <a:alphaModFix/>
          </a:blip>
          <a:stretch>
            <a:fillRect/>
          </a:stretch>
        </p:blipFill>
        <p:spPr>
          <a:xfrm rot="1861903" flipH="1">
            <a:off x="-611571" y="3698980"/>
            <a:ext cx="2284617" cy="2411738"/>
          </a:xfrm>
          <a:prstGeom prst="rect">
            <a:avLst/>
          </a:prstGeom>
          <a:noFill/>
          <a:ln>
            <a:noFill/>
          </a:ln>
        </p:spPr>
      </p:pic>
      <p:pic>
        <p:nvPicPr>
          <p:cNvPr id="3" name="圖片 2">
            <a:extLst>
              <a:ext uri="{FF2B5EF4-FFF2-40B4-BE49-F238E27FC236}">
                <a16:creationId xmlns:a16="http://schemas.microsoft.com/office/drawing/2014/main" id="{73C5CA1B-4B93-5108-35FD-36D9B18F17F7}"/>
              </a:ext>
            </a:extLst>
          </p:cNvPr>
          <p:cNvPicPr>
            <a:picLocks noChangeAspect="1"/>
          </p:cNvPicPr>
          <p:nvPr/>
        </p:nvPicPr>
        <p:blipFill>
          <a:blip r:embed="rId5"/>
          <a:stretch>
            <a:fillRect/>
          </a:stretch>
        </p:blipFill>
        <p:spPr>
          <a:xfrm>
            <a:off x="792144" y="1274523"/>
            <a:ext cx="3048000" cy="3048000"/>
          </a:xfrm>
          <a:prstGeom prst="rect">
            <a:avLst/>
          </a:prstGeom>
        </p:spPr>
      </p:pic>
      <p:pic>
        <p:nvPicPr>
          <p:cNvPr id="10" name="圖片 9">
            <a:extLst>
              <a:ext uri="{FF2B5EF4-FFF2-40B4-BE49-F238E27FC236}">
                <a16:creationId xmlns:a16="http://schemas.microsoft.com/office/drawing/2014/main" id="{2ABF33AB-D73C-031E-3A60-1BB6D9907CBF}"/>
              </a:ext>
            </a:extLst>
          </p:cNvPr>
          <p:cNvPicPr>
            <a:picLocks noChangeAspect="1"/>
          </p:cNvPicPr>
          <p:nvPr/>
        </p:nvPicPr>
        <p:blipFill>
          <a:blip r:embed="rId6"/>
          <a:stretch>
            <a:fillRect/>
          </a:stretch>
        </p:blipFill>
        <p:spPr>
          <a:xfrm>
            <a:off x="4101551" y="1274523"/>
            <a:ext cx="4572000" cy="3048000"/>
          </a:xfrm>
          <a:prstGeom prst="rect">
            <a:avLst/>
          </a:prstGeom>
        </p:spPr>
      </p:pic>
    </p:spTree>
    <p:extLst>
      <p:ext uri="{BB962C8B-B14F-4D97-AF65-F5344CB8AC3E}">
        <p14:creationId xmlns:p14="http://schemas.microsoft.com/office/powerpoint/2010/main" val="3758205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530737" y="165207"/>
            <a:ext cx="8236450" cy="1109316"/>
          </a:xfrm>
          <a:prstGeom prst="rect">
            <a:avLst/>
          </a:prstGeom>
        </p:spPr>
        <p:txBody>
          <a:bodyPr spcFirstLastPara="1" wrap="square" lIns="91425" tIns="91425" rIns="91425" bIns="91425" anchor="t" anchorCtr="0">
            <a:noAutofit/>
          </a:bodyPr>
          <a:lstStyle/>
          <a:p>
            <a:r>
              <a:rPr lang="en" sz="3200" dirty="0">
                <a:latin typeface="Calibri" panose="020F0502020204030204" pitchFamily="34" charset="0"/>
                <a:cs typeface="Calibri" panose="020F0502020204030204" pitchFamily="34" charset="0"/>
              </a:rPr>
              <a:t>Neither the </a:t>
            </a:r>
            <a:r>
              <a:rPr lang="en" sz="3200" b="1" dirty="0">
                <a:latin typeface="Calibri" panose="020F0502020204030204" pitchFamily="34" charset="0"/>
                <a:cs typeface="Calibri" panose="020F0502020204030204" pitchFamily="34" charset="0"/>
              </a:rPr>
              <a:t>temperature</a:t>
            </a:r>
            <a:r>
              <a:rPr lang="en" sz="3200" dirty="0">
                <a:latin typeface="Calibri" panose="020F0502020204030204" pitchFamily="34" charset="0"/>
                <a:cs typeface="Calibri" panose="020F0502020204030204" pitchFamily="34" charset="0"/>
              </a:rPr>
              <a:t> factor.</a:t>
            </a:r>
          </a:p>
        </p:txBody>
      </p:sp>
      <p:pic>
        <p:nvPicPr>
          <p:cNvPr id="239" name="Google Shape;239;p37"/>
          <p:cNvPicPr preferRelativeResize="0"/>
          <p:nvPr/>
        </p:nvPicPr>
        <p:blipFill>
          <a:blip r:embed="rId3">
            <a:alphaModFix/>
          </a:blip>
          <a:stretch>
            <a:fillRect/>
          </a:stretch>
        </p:blipFill>
        <p:spPr>
          <a:xfrm>
            <a:off x="8038774" y="3759641"/>
            <a:ext cx="2210451" cy="2290416"/>
          </a:xfrm>
          <a:prstGeom prst="rect">
            <a:avLst/>
          </a:prstGeom>
          <a:noFill/>
          <a:ln>
            <a:noFill/>
          </a:ln>
        </p:spPr>
      </p:pic>
      <p:pic>
        <p:nvPicPr>
          <p:cNvPr id="241" name="Google Shape;241;p37"/>
          <p:cNvPicPr preferRelativeResize="0"/>
          <p:nvPr/>
        </p:nvPicPr>
        <p:blipFill>
          <a:blip r:embed="rId4">
            <a:alphaModFix/>
          </a:blip>
          <a:stretch>
            <a:fillRect/>
          </a:stretch>
        </p:blipFill>
        <p:spPr>
          <a:xfrm rot="1861903" flipH="1">
            <a:off x="-611571" y="3698980"/>
            <a:ext cx="2284617" cy="2411738"/>
          </a:xfrm>
          <a:prstGeom prst="rect">
            <a:avLst/>
          </a:prstGeom>
          <a:noFill/>
          <a:ln>
            <a:noFill/>
          </a:ln>
        </p:spPr>
      </p:pic>
      <p:pic>
        <p:nvPicPr>
          <p:cNvPr id="13" name="圖片 12">
            <a:extLst>
              <a:ext uri="{FF2B5EF4-FFF2-40B4-BE49-F238E27FC236}">
                <a16:creationId xmlns:a16="http://schemas.microsoft.com/office/drawing/2014/main" id="{E802C200-2882-609B-4492-D687348B107E}"/>
              </a:ext>
            </a:extLst>
          </p:cNvPr>
          <p:cNvPicPr>
            <a:picLocks noChangeAspect="1"/>
          </p:cNvPicPr>
          <p:nvPr/>
        </p:nvPicPr>
        <p:blipFill>
          <a:blip r:embed="rId5"/>
          <a:stretch>
            <a:fillRect/>
          </a:stretch>
        </p:blipFill>
        <p:spPr>
          <a:xfrm>
            <a:off x="1278463" y="992483"/>
            <a:ext cx="3257341" cy="3257341"/>
          </a:xfrm>
          <a:prstGeom prst="rect">
            <a:avLst/>
          </a:prstGeom>
        </p:spPr>
      </p:pic>
      <p:pic>
        <p:nvPicPr>
          <p:cNvPr id="15" name="圖片 14">
            <a:extLst>
              <a:ext uri="{FF2B5EF4-FFF2-40B4-BE49-F238E27FC236}">
                <a16:creationId xmlns:a16="http://schemas.microsoft.com/office/drawing/2014/main" id="{E96D3244-92CA-F725-B37C-B18019E11DAC}"/>
              </a:ext>
            </a:extLst>
          </p:cNvPr>
          <p:cNvPicPr>
            <a:picLocks noChangeAspect="1"/>
          </p:cNvPicPr>
          <p:nvPr/>
        </p:nvPicPr>
        <p:blipFill>
          <a:blip r:embed="rId6"/>
          <a:stretch>
            <a:fillRect/>
          </a:stretch>
        </p:blipFill>
        <p:spPr>
          <a:xfrm>
            <a:off x="4948754" y="992482"/>
            <a:ext cx="3664509" cy="3257341"/>
          </a:xfrm>
          <a:prstGeom prst="rect">
            <a:avLst/>
          </a:prstGeom>
        </p:spPr>
      </p:pic>
    </p:spTree>
    <p:extLst>
      <p:ext uri="{BB962C8B-B14F-4D97-AF65-F5344CB8AC3E}">
        <p14:creationId xmlns:p14="http://schemas.microsoft.com/office/powerpoint/2010/main" val="1989091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41" name="Google Shape;841;p62"/>
          <p:cNvPicPr preferRelativeResize="0"/>
          <p:nvPr/>
        </p:nvPicPr>
        <p:blipFill>
          <a:blip r:embed="rId3">
            <a:alphaModFix/>
          </a:blip>
          <a:stretch>
            <a:fillRect/>
          </a:stretch>
        </p:blipFill>
        <p:spPr>
          <a:xfrm rot="-1073262" flipH="1">
            <a:off x="7918799" y="-879317"/>
            <a:ext cx="2741379" cy="3152806"/>
          </a:xfrm>
          <a:prstGeom prst="rect">
            <a:avLst/>
          </a:prstGeom>
          <a:noFill/>
          <a:ln>
            <a:noFill/>
          </a:ln>
        </p:spPr>
      </p:pic>
      <p:sp>
        <p:nvSpPr>
          <p:cNvPr id="6" name="Google Shape;238;p37">
            <a:extLst>
              <a:ext uri="{FF2B5EF4-FFF2-40B4-BE49-F238E27FC236}">
                <a16:creationId xmlns:a16="http://schemas.microsoft.com/office/drawing/2014/main" id="{2E2EC589-3BCF-D300-8B89-AD81C16A23A7}"/>
              </a:ext>
            </a:extLst>
          </p:cNvPr>
          <p:cNvSpPr txBox="1">
            <a:spLocks noGrp="1"/>
          </p:cNvSpPr>
          <p:nvPr>
            <p:ph type="title"/>
          </p:nvPr>
        </p:nvSpPr>
        <p:spPr>
          <a:xfrm>
            <a:off x="530737" y="165207"/>
            <a:ext cx="8236450" cy="1109316"/>
          </a:xfrm>
          <a:prstGeom prst="rect">
            <a:avLst/>
          </a:prstGeom>
        </p:spPr>
        <p:txBody>
          <a:bodyPr spcFirstLastPara="1" wrap="square" lIns="91425" tIns="91425" rIns="91425" bIns="91425" anchor="t" anchorCtr="0">
            <a:noAutofit/>
          </a:bodyPr>
          <a:lstStyle/>
          <a:p>
            <a:r>
              <a:rPr lang="en" sz="3200" dirty="0">
                <a:latin typeface="Calibri" panose="020F0502020204030204" pitchFamily="34" charset="0"/>
                <a:cs typeface="Calibri" panose="020F0502020204030204" pitchFamily="34" charset="0"/>
              </a:rPr>
              <a:t>Also, there isn’t an obvious difference on </a:t>
            </a:r>
            <a:br>
              <a:rPr lang="en" sz="3200" dirty="0">
                <a:latin typeface="Calibri" panose="020F0502020204030204" pitchFamily="34" charset="0"/>
                <a:cs typeface="Calibri" panose="020F0502020204030204" pitchFamily="34" charset="0"/>
              </a:rPr>
            </a:br>
            <a:r>
              <a:rPr lang="en" sz="3200" dirty="0">
                <a:latin typeface="Calibri" panose="020F0502020204030204" pitchFamily="34" charset="0"/>
                <a:cs typeface="Calibri" panose="020F0502020204030204" pitchFamily="34" charset="0"/>
              </a:rPr>
              <a:t>the </a:t>
            </a:r>
            <a:r>
              <a:rPr lang="en" sz="3200" b="1" dirty="0">
                <a:latin typeface="Calibri" panose="020F0502020204030204" pitchFamily="34" charset="0"/>
                <a:cs typeface="Calibri" panose="020F0502020204030204" pitchFamily="34" charset="0"/>
              </a:rPr>
              <a:t>Feed</a:t>
            </a:r>
            <a:r>
              <a:rPr lang="en" sz="3200" dirty="0">
                <a:latin typeface="Calibri" panose="020F0502020204030204" pitchFamily="34" charset="0"/>
                <a:cs typeface="Calibri" panose="020F0502020204030204" pitchFamily="34" charset="0"/>
              </a:rPr>
              <a:t> factor.</a:t>
            </a:r>
          </a:p>
        </p:txBody>
      </p:sp>
      <p:pic>
        <p:nvPicPr>
          <p:cNvPr id="8" name="圖片 7">
            <a:extLst>
              <a:ext uri="{FF2B5EF4-FFF2-40B4-BE49-F238E27FC236}">
                <a16:creationId xmlns:a16="http://schemas.microsoft.com/office/drawing/2014/main" id="{A9CAF7DA-80E7-2893-DFD8-32E2D0681176}"/>
              </a:ext>
            </a:extLst>
          </p:cNvPr>
          <p:cNvPicPr>
            <a:picLocks noChangeAspect="1"/>
          </p:cNvPicPr>
          <p:nvPr/>
        </p:nvPicPr>
        <p:blipFill>
          <a:blip r:embed="rId4"/>
          <a:stretch>
            <a:fillRect/>
          </a:stretch>
        </p:blipFill>
        <p:spPr>
          <a:xfrm>
            <a:off x="1143000" y="1274523"/>
            <a:ext cx="6858000" cy="1524000"/>
          </a:xfrm>
          <a:prstGeom prst="rect">
            <a:avLst/>
          </a:prstGeom>
        </p:spPr>
      </p:pic>
      <p:pic>
        <p:nvPicPr>
          <p:cNvPr id="14" name="圖片 13">
            <a:extLst>
              <a:ext uri="{FF2B5EF4-FFF2-40B4-BE49-F238E27FC236}">
                <a16:creationId xmlns:a16="http://schemas.microsoft.com/office/drawing/2014/main" id="{4F70C72D-DA97-EE53-A958-D03E7AED3037}"/>
              </a:ext>
            </a:extLst>
          </p:cNvPr>
          <p:cNvPicPr>
            <a:picLocks noChangeAspect="1"/>
          </p:cNvPicPr>
          <p:nvPr/>
        </p:nvPicPr>
        <p:blipFill>
          <a:blip r:embed="rId5"/>
          <a:stretch>
            <a:fillRect/>
          </a:stretch>
        </p:blipFill>
        <p:spPr>
          <a:xfrm>
            <a:off x="1665515" y="2717346"/>
            <a:ext cx="2571750" cy="2286000"/>
          </a:xfrm>
          <a:prstGeom prst="rect">
            <a:avLst/>
          </a:prstGeom>
        </p:spPr>
      </p:pic>
      <p:pic>
        <p:nvPicPr>
          <p:cNvPr id="20" name="圖片 19">
            <a:extLst>
              <a:ext uri="{FF2B5EF4-FFF2-40B4-BE49-F238E27FC236}">
                <a16:creationId xmlns:a16="http://schemas.microsoft.com/office/drawing/2014/main" id="{87B0C2C8-C5F3-6904-9F37-32B504BA4B15}"/>
              </a:ext>
            </a:extLst>
          </p:cNvPr>
          <p:cNvPicPr>
            <a:picLocks noChangeAspect="1"/>
          </p:cNvPicPr>
          <p:nvPr/>
        </p:nvPicPr>
        <p:blipFill>
          <a:blip r:embed="rId6"/>
          <a:stretch>
            <a:fillRect/>
          </a:stretch>
        </p:blipFill>
        <p:spPr>
          <a:xfrm>
            <a:off x="4706711" y="2807153"/>
            <a:ext cx="3294289" cy="2196193"/>
          </a:xfrm>
          <a:prstGeom prst="rect">
            <a:avLst/>
          </a:prstGeom>
        </p:spPr>
      </p:pic>
    </p:spTree>
    <p:extLst>
      <p:ext uri="{BB962C8B-B14F-4D97-AF65-F5344CB8AC3E}">
        <p14:creationId xmlns:p14="http://schemas.microsoft.com/office/powerpoint/2010/main" val="22012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41" name="Google Shape;841;p62"/>
          <p:cNvPicPr preferRelativeResize="0"/>
          <p:nvPr/>
        </p:nvPicPr>
        <p:blipFill>
          <a:blip r:embed="rId3">
            <a:alphaModFix/>
          </a:blip>
          <a:stretch>
            <a:fillRect/>
          </a:stretch>
        </p:blipFill>
        <p:spPr>
          <a:xfrm rot="-1073262" flipH="1">
            <a:off x="7918799" y="-879317"/>
            <a:ext cx="2741379" cy="3152806"/>
          </a:xfrm>
          <a:prstGeom prst="rect">
            <a:avLst/>
          </a:prstGeom>
          <a:noFill/>
          <a:ln>
            <a:noFill/>
          </a:ln>
        </p:spPr>
      </p:pic>
      <p:sp>
        <p:nvSpPr>
          <p:cNvPr id="6" name="Google Shape;238;p37">
            <a:extLst>
              <a:ext uri="{FF2B5EF4-FFF2-40B4-BE49-F238E27FC236}">
                <a16:creationId xmlns:a16="http://schemas.microsoft.com/office/drawing/2014/main" id="{2E2EC589-3BCF-D300-8B89-AD81C16A23A7}"/>
              </a:ext>
            </a:extLst>
          </p:cNvPr>
          <p:cNvSpPr txBox="1">
            <a:spLocks noGrp="1"/>
          </p:cNvSpPr>
          <p:nvPr>
            <p:ph type="title"/>
          </p:nvPr>
        </p:nvSpPr>
        <p:spPr>
          <a:xfrm>
            <a:off x="530737" y="165207"/>
            <a:ext cx="8236450" cy="1109316"/>
          </a:xfrm>
          <a:prstGeom prst="rect">
            <a:avLst/>
          </a:prstGeom>
        </p:spPr>
        <p:txBody>
          <a:bodyPr spcFirstLastPara="1" wrap="square" lIns="91425" tIns="91425" rIns="91425" bIns="91425" anchor="t" anchorCtr="0">
            <a:noAutofit/>
          </a:bodyPr>
          <a:lstStyle/>
          <a:p>
            <a:r>
              <a:rPr lang="en" sz="3200" dirty="0">
                <a:latin typeface="Calibri" panose="020F0502020204030204" pitchFamily="34" charset="0"/>
                <a:cs typeface="Calibri" panose="020F0502020204030204" pitchFamily="34" charset="0"/>
              </a:rPr>
              <a:t>But things </a:t>
            </a:r>
            <a:r>
              <a:rPr lang="en" sz="3200" b="1" dirty="0">
                <a:latin typeface="Calibri" panose="020F0502020204030204" pitchFamily="34" charset="0"/>
                <a:cs typeface="Calibri" panose="020F0502020204030204" pitchFamily="34" charset="0"/>
              </a:rPr>
              <a:t>go different </a:t>
            </a:r>
            <a:r>
              <a:rPr lang="en" sz="3200" dirty="0">
                <a:latin typeface="Calibri" panose="020F0502020204030204" pitchFamily="34" charset="0"/>
                <a:cs typeface="Calibri" panose="020F0502020204030204" pitchFamily="34" charset="0"/>
              </a:rPr>
              <a:t>when we started </a:t>
            </a:r>
            <a:br>
              <a:rPr lang="en" sz="3200" dirty="0">
                <a:latin typeface="Calibri" panose="020F0502020204030204" pitchFamily="34" charset="0"/>
                <a:cs typeface="Calibri" panose="020F0502020204030204" pitchFamily="34" charset="0"/>
              </a:rPr>
            </a:br>
            <a:r>
              <a:rPr lang="en" sz="3200" dirty="0">
                <a:latin typeface="Calibri" panose="020F0502020204030204" pitchFamily="34" charset="0"/>
                <a:cs typeface="Calibri" panose="020F0502020204030204" pitchFamily="34" charset="0"/>
              </a:rPr>
              <a:t>looking at </a:t>
            </a:r>
            <a:r>
              <a:rPr lang="en" sz="3200" b="1" dirty="0">
                <a:latin typeface="Calibri" panose="020F0502020204030204" pitchFamily="34" charset="0"/>
                <a:cs typeface="Calibri" panose="020F0502020204030204" pitchFamily="34" charset="0"/>
              </a:rPr>
              <a:t>factors combinations</a:t>
            </a:r>
            <a:r>
              <a:rPr lang="en" sz="3200" dirty="0">
                <a:latin typeface="Calibri" panose="020F0502020204030204" pitchFamily="34" charset="0"/>
                <a:cs typeface="Calibri" panose="020F0502020204030204" pitchFamily="34" charset="0"/>
              </a:rPr>
              <a:t>.</a:t>
            </a:r>
          </a:p>
        </p:txBody>
      </p:sp>
      <p:pic>
        <p:nvPicPr>
          <p:cNvPr id="9" name="圖片 8">
            <a:extLst>
              <a:ext uri="{FF2B5EF4-FFF2-40B4-BE49-F238E27FC236}">
                <a16:creationId xmlns:a16="http://schemas.microsoft.com/office/drawing/2014/main" id="{832498C7-C580-8CB7-AD64-740059C52EF8}"/>
              </a:ext>
            </a:extLst>
          </p:cNvPr>
          <p:cNvPicPr>
            <a:picLocks noChangeAspect="1"/>
          </p:cNvPicPr>
          <p:nvPr/>
        </p:nvPicPr>
        <p:blipFill>
          <a:blip r:embed="rId4"/>
          <a:stretch>
            <a:fillRect/>
          </a:stretch>
        </p:blipFill>
        <p:spPr>
          <a:xfrm>
            <a:off x="918168" y="1419538"/>
            <a:ext cx="3730794" cy="3316261"/>
          </a:xfrm>
          <a:prstGeom prst="rect">
            <a:avLst/>
          </a:prstGeom>
        </p:spPr>
      </p:pic>
      <p:pic>
        <p:nvPicPr>
          <p:cNvPr id="13" name="圖片 12">
            <a:extLst>
              <a:ext uri="{FF2B5EF4-FFF2-40B4-BE49-F238E27FC236}">
                <a16:creationId xmlns:a16="http://schemas.microsoft.com/office/drawing/2014/main" id="{D427344F-7529-C4F2-E05E-5FABF5209E48}"/>
              </a:ext>
            </a:extLst>
          </p:cNvPr>
          <p:cNvPicPr>
            <a:picLocks noChangeAspect="1"/>
          </p:cNvPicPr>
          <p:nvPr/>
        </p:nvPicPr>
        <p:blipFill>
          <a:blip r:embed="rId5"/>
          <a:stretch>
            <a:fillRect/>
          </a:stretch>
        </p:blipFill>
        <p:spPr>
          <a:xfrm>
            <a:off x="4796831" y="1419539"/>
            <a:ext cx="3730793" cy="3316260"/>
          </a:xfrm>
          <a:prstGeom prst="rect">
            <a:avLst/>
          </a:prstGeom>
        </p:spPr>
      </p:pic>
    </p:spTree>
    <p:extLst>
      <p:ext uri="{BB962C8B-B14F-4D97-AF65-F5344CB8AC3E}">
        <p14:creationId xmlns:p14="http://schemas.microsoft.com/office/powerpoint/2010/main" val="237516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a:blip r:embed="rId3">
            <a:alphaModFix/>
          </a:blip>
          <a:stretch>
            <a:fillRect/>
          </a:stretch>
        </p:blipFill>
        <p:spPr>
          <a:xfrm rot="-3043779">
            <a:off x="8071925" y="3125676"/>
            <a:ext cx="2667824" cy="2719295"/>
          </a:xfrm>
          <a:prstGeom prst="rect">
            <a:avLst/>
          </a:prstGeom>
          <a:noFill/>
          <a:ln>
            <a:noFill/>
          </a:ln>
        </p:spPr>
      </p:pic>
      <p:sp>
        <p:nvSpPr>
          <p:cNvPr id="300" name="Google Shape;300;p40"/>
          <p:cNvSpPr txBox="1">
            <a:spLocks noGrp="1"/>
          </p:cNvSpPr>
          <p:nvPr>
            <p:ph type="title"/>
          </p:nvPr>
        </p:nvSpPr>
        <p:spPr>
          <a:xfrm>
            <a:off x="1388100" y="353425"/>
            <a:ext cx="6367800" cy="8255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b="1" dirty="0"/>
              <a:t>Disclaimer</a:t>
            </a:r>
            <a:endParaRPr sz="5400" b="1" dirty="0"/>
          </a:p>
        </p:txBody>
      </p:sp>
      <p:pic>
        <p:nvPicPr>
          <p:cNvPr id="301" name="Google Shape;301;p40"/>
          <p:cNvPicPr preferRelativeResize="0"/>
          <p:nvPr/>
        </p:nvPicPr>
        <p:blipFill>
          <a:blip r:embed="rId4">
            <a:alphaModFix/>
          </a:blip>
          <a:stretch>
            <a:fillRect/>
          </a:stretch>
        </p:blipFill>
        <p:spPr>
          <a:xfrm rot="-2299810">
            <a:off x="7279075" y="3285288"/>
            <a:ext cx="2395026" cy="2508576"/>
          </a:xfrm>
          <a:prstGeom prst="rect">
            <a:avLst/>
          </a:prstGeom>
          <a:noFill/>
          <a:ln>
            <a:noFill/>
          </a:ln>
        </p:spPr>
      </p:pic>
      <p:pic>
        <p:nvPicPr>
          <p:cNvPr id="302" name="Google Shape;302;p40"/>
          <p:cNvPicPr preferRelativeResize="0"/>
          <p:nvPr/>
        </p:nvPicPr>
        <p:blipFill>
          <a:blip r:embed="rId5">
            <a:alphaModFix/>
          </a:blip>
          <a:stretch>
            <a:fillRect/>
          </a:stretch>
        </p:blipFill>
        <p:spPr>
          <a:xfrm rot="7841537">
            <a:off x="203948" y="-700575"/>
            <a:ext cx="1914951" cy="2108000"/>
          </a:xfrm>
          <a:prstGeom prst="rect">
            <a:avLst/>
          </a:prstGeom>
          <a:noFill/>
          <a:ln>
            <a:noFill/>
          </a:ln>
        </p:spPr>
      </p:pic>
      <p:pic>
        <p:nvPicPr>
          <p:cNvPr id="303" name="Google Shape;303;p40"/>
          <p:cNvPicPr preferRelativeResize="0"/>
          <p:nvPr/>
        </p:nvPicPr>
        <p:blipFill>
          <a:blip r:embed="rId6">
            <a:alphaModFix/>
          </a:blip>
          <a:stretch>
            <a:fillRect/>
          </a:stretch>
        </p:blipFill>
        <p:spPr>
          <a:xfrm rot="8425585">
            <a:off x="-995763" y="-708932"/>
            <a:ext cx="2228631" cy="2333260"/>
          </a:xfrm>
          <a:prstGeom prst="rect">
            <a:avLst/>
          </a:prstGeom>
          <a:noFill/>
          <a:ln>
            <a:noFill/>
          </a:ln>
        </p:spPr>
      </p:pic>
      <p:sp>
        <p:nvSpPr>
          <p:cNvPr id="3" name="文字方塊 2">
            <a:extLst>
              <a:ext uri="{FF2B5EF4-FFF2-40B4-BE49-F238E27FC236}">
                <a16:creationId xmlns:a16="http://schemas.microsoft.com/office/drawing/2014/main" id="{6C4EEFA8-173B-4D43-D8FC-EB751636BECD}"/>
              </a:ext>
            </a:extLst>
          </p:cNvPr>
          <p:cNvSpPr txBox="1"/>
          <p:nvPr/>
        </p:nvSpPr>
        <p:spPr>
          <a:xfrm>
            <a:off x="1374112" y="1041649"/>
            <a:ext cx="6395776" cy="307777"/>
          </a:xfrm>
          <a:prstGeom prst="rect">
            <a:avLst/>
          </a:prstGeom>
          <a:noFill/>
        </p:spPr>
        <p:txBody>
          <a:bodyPr wrap="square">
            <a:spAutoFit/>
          </a:bodyPr>
          <a:lstStyle/>
          <a:p>
            <a:pPr algn="ctr"/>
            <a:r>
              <a:rPr lang="en" altLang="zh-TW" b="1" i="0" dirty="0">
                <a:solidFill>
                  <a:schemeClr val="bg2">
                    <a:lumMod val="75000"/>
                  </a:schemeClr>
                </a:solidFill>
                <a:effectLst/>
                <a:latin typeface="Snell Roundhand" panose="02000603080000090004" pitchFamily="2" charset="0"/>
              </a:rPr>
              <a:t>Confidentiality and Usage of Materials</a:t>
            </a:r>
            <a:endParaRPr lang="zh-TW" altLang="en-US" dirty="0">
              <a:solidFill>
                <a:schemeClr val="bg2">
                  <a:lumMod val="75000"/>
                </a:schemeClr>
              </a:solidFill>
              <a:latin typeface="Snell Roundhand" panose="02000603080000090004" pitchFamily="2" charset="0"/>
            </a:endParaRPr>
          </a:p>
        </p:txBody>
      </p:sp>
      <p:sp>
        <p:nvSpPr>
          <p:cNvPr id="5" name="文字方塊 4">
            <a:extLst>
              <a:ext uri="{FF2B5EF4-FFF2-40B4-BE49-F238E27FC236}">
                <a16:creationId xmlns:a16="http://schemas.microsoft.com/office/drawing/2014/main" id="{B3484B71-E695-04CD-99D3-A6B3231AB3EA}"/>
              </a:ext>
            </a:extLst>
          </p:cNvPr>
          <p:cNvSpPr txBox="1"/>
          <p:nvPr/>
        </p:nvSpPr>
        <p:spPr>
          <a:xfrm>
            <a:off x="803867" y="1399878"/>
            <a:ext cx="8073851" cy="1815882"/>
          </a:xfrm>
          <a:prstGeom prst="rect">
            <a:avLst/>
          </a:prstGeom>
          <a:noFill/>
        </p:spPr>
        <p:txBody>
          <a:bodyPr wrap="square">
            <a:spAutoFit/>
          </a:bodyPr>
          <a:lstStyle/>
          <a:p>
            <a:pPr algn="l"/>
            <a:r>
              <a:rPr lang="en" altLang="zh-TW" b="0" i="0" dirty="0">
                <a:solidFill>
                  <a:schemeClr val="bg2">
                    <a:lumMod val="75000"/>
                  </a:schemeClr>
                </a:solidFill>
                <a:effectLst/>
                <a:latin typeface="Times New Roman" panose="02020603050405020304" pitchFamily="18" charset="0"/>
                <a:cs typeface="Times New Roman" panose="02020603050405020304" pitchFamily="18" charset="0"/>
              </a:rPr>
              <a:t>All materials, including but not limited to slides, documents, data, and other information, presented and shared herein belong exclusively to our client. Unauthorized duplication, distribution, transmission, display, or use of this information, in whole or in part, is strictly prohibited.</a:t>
            </a:r>
          </a:p>
          <a:p>
            <a:pPr algn="l"/>
            <a:endParaRPr lang="en" altLang="zh-TW" b="0" i="0" dirty="0">
              <a:solidFill>
                <a:schemeClr val="bg2">
                  <a:lumMod val="75000"/>
                </a:schemeClr>
              </a:solidFill>
              <a:effectLst/>
              <a:latin typeface="Times New Roman" panose="02020603050405020304" pitchFamily="18" charset="0"/>
              <a:cs typeface="Times New Roman" panose="02020603050405020304" pitchFamily="18" charset="0"/>
            </a:endParaRPr>
          </a:p>
          <a:p>
            <a:pPr algn="l"/>
            <a:r>
              <a:rPr lang="en" altLang="zh-TW" b="0" i="0" dirty="0">
                <a:solidFill>
                  <a:schemeClr val="bg2">
                    <a:lumMod val="75000"/>
                  </a:schemeClr>
                </a:solidFill>
                <a:effectLst/>
                <a:latin typeface="Times New Roman" panose="02020603050405020304" pitchFamily="18" charset="0"/>
                <a:cs typeface="Times New Roman" panose="02020603050405020304" pitchFamily="18" charset="0"/>
              </a:rPr>
              <a:t>Attendees and recipients of these materials are expressly forbidden from:</a:t>
            </a:r>
          </a:p>
          <a:p>
            <a:pPr algn="l">
              <a:buFont typeface="Arial" panose="020B0604020202020204" pitchFamily="34" charset="0"/>
              <a:buChar char="•"/>
            </a:pPr>
            <a:r>
              <a:rPr lang="en" altLang="zh-TW" b="0" i="0" dirty="0">
                <a:solidFill>
                  <a:schemeClr val="bg2">
                    <a:lumMod val="75000"/>
                  </a:schemeClr>
                </a:solidFill>
                <a:effectLst/>
                <a:latin typeface="Times New Roman" panose="02020603050405020304" pitchFamily="18" charset="0"/>
                <a:cs typeface="Times New Roman" panose="02020603050405020304" pitchFamily="18" charset="0"/>
              </a:rPr>
              <a:t>Taking photographs, screenshots, or any other forms of reproductions of the slides or any related information.</a:t>
            </a:r>
          </a:p>
          <a:p>
            <a:pPr algn="l">
              <a:buFont typeface="Arial" panose="020B0604020202020204" pitchFamily="34" charset="0"/>
              <a:buChar char="•"/>
            </a:pPr>
            <a:r>
              <a:rPr lang="en" altLang="zh-TW" b="0" i="0" dirty="0">
                <a:solidFill>
                  <a:schemeClr val="bg2">
                    <a:lumMod val="75000"/>
                  </a:schemeClr>
                </a:solidFill>
                <a:effectLst/>
                <a:latin typeface="Times New Roman" panose="02020603050405020304" pitchFamily="18" charset="0"/>
                <a:cs typeface="Times New Roman" panose="02020603050405020304" pitchFamily="18" charset="0"/>
              </a:rPr>
              <a:t>Leaking, sharing, or uploading any of the provided information to the public or any third-party platform, either online or offline.</a:t>
            </a:r>
          </a:p>
        </p:txBody>
      </p:sp>
      <p:sp>
        <p:nvSpPr>
          <p:cNvPr id="7" name="文字方塊 6">
            <a:extLst>
              <a:ext uri="{FF2B5EF4-FFF2-40B4-BE49-F238E27FC236}">
                <a16:creationId xmlns:a16="http://schemas.microsoft.com/office/drawing/2014/main" id="{AFEF732B-5DB4-632D-FC0F-A33D1EB210B7}"/>
              </a:ext>
            </a:extLst>
          </p:cNvPr>
          <p:cNvSpPr txBox="1"/>
          <p:nvPr/>
        </p:nvSpPr>
        <p:spPr>
          <a:xfrm>
            <a:off x="803867" y="3315772"/>
            <a:ext cx="6395776" cy="1169551"/>
          </a:xfrm>
          <a:prstGeom prst="rect">
            <a:avLst/>
          </a:prstGeom>
          <a:noFill/>
        </p:spPr>
        <p:txBody>
          <a:bodyPr wrap="square">
            <a:spAutoFit/>
          </a:bodyPr>
          <a:lstStyle/>
          <a:p>
            <a:pPr algn="l"/>
            <a:r>
              <a:rPr lang="en" altLang="zh-TW" b="0" i="0" dirty="0">
                <a:solidFill>
                  <a:schemeClr val="bg2">
                    <a:lumMod val="75000"/>
                  </a:schemeClr>
                </a:solidFill>
                <a:effectLst/>
                <a:latin typeface="Times New Roman" panose="02020603050405020304" pitchFamily="18" charset="0"/>
                <a:cs typeface="Times New Roman" panose="02020603050405020304" pitchFamily="18" charset="0"/>
              </a:rPr>
              <a:t>Breach of this confidentiality agreement may result in legal consequences. We ask that you respect our client's rights and wishes by maintaining the confidentiality of the materials and information provided.</a:t>
            </a:r>
          </a:p>
          <a:p>
            <a:pPr algn="l"/>
            <a:endParaRPr lang="en" altLang="zh-TW" b="0" i="0" dirty="0">
              <a:solidFill>
                <a:schemeClr val="bg2">
                  <a:lumMod val="75000"/>
                </a:schemeClr>
              </a:solidFill>
              <a:effectLst/>
              <a:latin typeface="Times New Roman" panose="02020603050405020304" pitchFamily="18" charset="0"/>
              <a:cs typeface="Times New Roman" panose="02020603050405020304" pitchFamily="18" charset="0"/>
            </a:endParaRPr>
          </a:p>
          <a:p>
            <a:pPr algn="l"/>
            <a:r>
              <a:rPr lang="en" altLang="zh-TW" b="0" i="0" dirty="0">
                <a:solidFill>
                  <a:schemeClr val="bg2">
                    <a:lumMod val="75000"/>
                  </a:schemeClr>
                </a:solidFill>
                <a:effectLst/>
                <a:latin typeface="Times New Roman" panose="02020603050405020304" pitchFamily="18" charset="0"/>
                <a:cs typeface="Times New Roman" panose="02020603050405020304" pitchFamily="18" charset="0"/>
              </a:rPr>
              <a:t>Thank you for your understanding and cooperation.</a:t>
            </a:r>
          </a:p>
        </p:txBody>
      </p:sp>
    </p:spTree>
    <p:extLst>
      <p:ext uri="{BB962C8B-B14F-4D97-AF65-F5344CB8AC3E}">
        <p14:creationId xmlns:p14="http://schemas.microsoft.com/office/powerpoint/2010/main" val="923459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6" name="Google Shape;186;p33"/>
          <p:cNvPicPr preferRelativeResize="0"/>
          <p:nvPr/>
        </p:nvPicPr>
        <p:blipFill>
          <a:blip r:embed="rId3">
            <a:alphaModFix/>
          </a:blip>
          <a:stretch>
            <a:fillRect/>
          </a:stretch>
        </p:blipFill>
        <p:spPr>
          <a:xfrm rot="18850134">
            <a:off x="8027894" y="4037001"/>
            <a:ext cx="1937518" cy="1974898"/>
          </a:xfrm>
          <a:prstGeom prst="rect">
            <a:avLst/>
          </a:prstGeom>
          <a:noFill/>
          <a:ln>
            <a:noFill/>
          </a:ln>
        </p:spPr>
      </p:pic>
      <p:pic>
        <p:nvPicPr>
          <p:cNvPr id="187" name="Google Shape;187;p33"/>
          <p:cNvPicPr preferRelativeResize="0"/>
          <p:nvPr/>
        </p:nvPicPr>
        <p:blipFill>
          <a:blip r:embed="rId4">
            <a:alphaModFix/>
          </a:blip>
          <a:stretch>
            <a:fillRect/>
          </a:stretch>
        </p:blipFill>
        <p:spPr>
          <a:xfrm rot="18286879" flipH="1">
            <a:off x="7709795" y="4253225"/>
            <a:ext cx="1700726" cy="1780550"/>
          </a:xfrm>
          <a:prstGeom prst="rect">
            <a:avLst/>
          </a:prstGeom>
          <a:noFill/>
          <a:ln>
            <a:noFill/>
          </a:ln>
        </p:spPr>
      </p:pic>
      <p:pic>
        <p:nvPicPr>
          <p:cNvPr id="2" name="Google Shape;561;p51">
            <a:extLst>
              <a:ext uri="{FF2B5EF4-FFF2-40B4-BE49-F238E27FC236}">
                <a16:creationId xmlns:a16="http://schemas.microsoft.com/office/drawing/2014/main" id="{C21EBF3F-A77B-4BA1-1DCB-43EB131A4ECF}"/>
              </a:ext>
            </a:extLst>
          </p:cNvPr>
          <p:cNvPicPr preferRelativeResize="0"/>
          <p:nvPr/>
        </p:nvPicPr>
        <p:blipFill>
          <a:blip r:embed="rId5">
            <a:alphaModFix/>
          </a:blip>
          <a:stretch>
            <a:fillRect/>
          </a:stretch>
        </p:blipFill>
        <p:spPr>
          <a:xfrm rot="7772921">
            <a:off x="-264560" y="-314048"/>
            <a:ext cx="1156425" cy="1220776"/>
          </a:xfrm>
          <a:prstGeom prst="rect">
            <a:avLst/>
          </a:prstGeom>
          <a:noFill/>
          <a:ln>
            <a:noFill/>
          </a:ln>
        </p:spPr>
      </p:pic>
      <p:sp>
        <p:nvSpPr>
          <p:cNvPr id="6" name="Google Shape;238;p37">
            <a:extLst>
              <a:ext uri="{FF2B5EF4-FFF2-40B4-BE49-F238E27FC236}">
                <a16:creationId xmlns:a16="http://schemas.microsoft.com/office/drawing/2014/main" id="{DD6186D3-E542-1E62-A6C7-84B3DD815077}"/>
              </a:ext>
            </a:extLst>
          </p:cNvPr>
          <p:cNvSpPr txBox="1">
            <a:spLocks noGrp="1"/>
          </p:cNvSpPr>
          <p:nvPr>
            <p:ph type="title"/>
          </p:nvPr>
        </p:nvSpPr>
        <p:spPr>
          <a:xfrm>
            <a:off x="974690" y="165207"/>
            <a:ext cx="7325248" cy="1109316"/>
          </a:xfrm>
          <a:prstGeom prst="rect">
            <a:avLst/>
          </a:prstGeom>
        </p:spPr>
        <p:txBody>
          <a:bodyPr spcFirstLastPara="1" wrap="square" lIns="91425" tIns="91425" rIns="91425" bIns="91425" anchor="t" anchorCtr="0">
            <a:noAutofit/>
          </a:bodyPr>
          <a:lstStyle/>
          <a:p>
            <a:pPr algn="l"/>
            <a:r>
              <a:rPr lang="en" sz="3200" dirty="0">
                <a:latin typeface="Calibri" panose="020F0502020204030204" pitchFamily="34" charset="0"/>
                <a:cs typeface="Calibri" panose="020F0502020204030204" pitchFamily="34" charset="0"/>
              </a:rPr>
              <a:t>The PAM change direction </a:t>
            </a:r>
            <a:r>
              <a:rPr lang="en" sz="3200" b="1" dirty="0">
                <a:latin typeface="Calibri" panose="020F0502020204030204" pitchFamily="34" charset="0"/>
                <a:cs typeface="Calibri" panose="020F0502020204030204" pitchFamily="34" charset="0"/>
              </a:rPr>
              <a:t>becomes more</a:t>
            </a:r>
            <a:endParaRPr lang="en" sz="3200" dirty="0">
              <a:latin typeface="Calibri" panose="020F0502020204030204" pitchFamily="34" charset="0"/>
              <a:cs typeface="Calibri" panose="020F0502020204030204" pitchFamily="34" charset="0"/>
            </a:endParaRPr>
          </a:p>
        </p:txBody>
      </p:sp>
      <p:sp>
        <p:nvSpPr>
          <p:cNvPr id="9" name="Google Shape;238;p37">
            <a:extLst>
              <a:ext uri="{FF2B5EF4-FFF2-40B4-BE49-F238E27FC236}">
                <a16:creationId xmlns:a16="http://schemas.microsoft.com/office/drawing/2014/main" id="{819E136B-1B61-8AFF-6753-F76782481C03}"/>
              </a:ext>
            </a:extLst>
          </p:cNvPr>
          <p:cNvSpPr txBox="1">
            <a:spLocks/>
          </p:cNvSpPr>
          <p:nvPr/>
        </p:nvSpPr>
        <p:spPr>
          <a:xfrm>
            <a:off x="95459" y="678580"/>
            <a:ext cx="9998110" cy="1109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Style Script"/>
              <a:buNone/>
              <a:defRPr sz="3500" b="0" i="0" u="none" strike="noStrike" cap="none">
                <a:solidFill>
                  <a:schemeClr val="dk1"/>
                </a:solidFill>
                <a:latin typeface="Style Script"/>
                <a:ea typeface="Style Script"/>
                <a:cs typeface="Style Script"/>
                <a:sym typeface="Style Scrip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 sz="3200" b="1" dirty="0">
                <a:latin typeface="Calibri" panose="020F0502020204030204" pitchFamily="34" charset="0"/>
                <a:cs typeface="Calibri" panose="020F0502020204030204" pitchFamily="34" charset="0"/>
              </a:rPr>
              <a:t>apparent </a:t>
            </a:r>
            <a:r>
              <a:rPr lang="en" sz="3200" dirty="0">
                <a:latin typeface="Calibri" panose="020F0502020204030204" pitchFamily="34" charset="0"/>
                <a:cs typeface="Calibri" panose="020F0502020204030204" pitchFamily="34" charset="0"/>
              </a:rPr>
              <a:t>as the combination </a:t>
            </a:r>
            <a:r>
              <a:rPr lang="en" sz="3200" b="1" dirty="0">
                <a:latin typeface="Calibri" panose="020F0502020204030204" pitchFamily="34" charset="0"/>
                <a:cs typeface="Calibri" panose="020F0502020204030204" pitchFamily="34" charset="0"/>
              </a:rPr>
              <a:t>gets more complicated</a:t>
            </a:r>
            <a:r>
              <a:rPr lang="en" sz="3200" dirty="0">
                <a:latin typeface="Calibri" panose="020F0502020204030204" pitchFamily="34" charset="0"/>
                <a:cs typeface="Calibri" panose="020F0502020204030204" pitchFamily="34" charset="0"/>
              </a:rPr>
              <a:t>.</a:t>
            </a:r>
          </a:p>
        </p:txBody>
      </p:sp>
      <p:pic>
        <p:nvPicPr>
          <p:cNvPr id="11" name="圖片 10">
            <a:extLst>
              <a:ext uri="{FF2B5EF4-FFF2-40B4-BE49-F238E27FC236}">
                <a16:creationId xmlns:a16="http://schemas.microsoft.com/office/drawing/2014/main" id="{DAAEB170-FAD4-410F-5F03-D1F32F5A07D9}"/>
              </a:ext>
            </a:extLst>
          </p:cNvPr>
          <p:cNvPicPr>
            <a:picLocks noChangeAspect="1"/>
          </p:cNvPicPr>
          <p:nvPr/>
        </p:nvPicPr>
        <p:blipFill>
          <a:blip r:embed="rId6"/>
          <a:stretch>
            <a:fillRect/>
          </a:stretch>
        </p:blipFill>
        <p:spPr>
          <a:xfrm>
            <a:off x="773723" y="1371359"/>
            <a:ext cx="8115603" cy="3606934"/>
          </a:xfrm>
          <a:prstGeom prst="rect">
            <a:avLst/>
          </a:prstGeom>
        </p:spPr>
      </p:pic>
    </p:spTree>
    <p:extLst>
      <p:ext uri="{BB962C8B-B14F-4D97-AF65-F5344CB8AC3E}">
        <p14:creationId xmlns:p14="http://schemas.microsoft.com/office/powerpoint/2010/main" val="2075368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4" name="图片 3" descr="电脑萤幕画面&#10;&#10;描述已自动生成">
            <a:extLst>
              <a:ext uri="{FF2B5EF4-FFF2-40B4-BE49-F238E27FC236}">
                <a16:creationId xmlns:a16="http://schemas.microsoft.com/office/drawing/2014/main" id="{7B0C0FBA-0049-8D3A-51E4-1A01F1176FA5}"/>
              </a:ext>
            </a:extLst>
          </p:cNvPr>
          <p:cNvPicPr>
            <a:picLocks noChangeAspect="1"/>
          </p:cNvPicPr>
          <p:nvPr/>
        </p:nvPicPr>
        <p:blipFill>
          <a:blip r:embed="rId3"/>
          <a:stretch>
            <a:fillRect/>
          </a:stretch>
        </p:blipFill>
        <p:spPr>
          <a:xfrm>
            <a:off x="965841" y="1040004"/>
            <a:ext cx="4409727" cy="4103496"/>
          </a:xfrm>
          <a:prstGeom prst="rect">
            <a:avLst/>
          </a:prstGeom>
        </p:spPr>
      </p:pic>
      <p:sp>
        <p:nvSpPr>
          <p:cNvPr id="368" name="Google Shape;368;p45"/>
          <p:cNvSpPr txBox="1">
            <a:spLocks noGrp="1"/>
          </p:cNvSpPr>
          <p:nvPr>
            <p:ph type="title"/>
          </p:nvPr>
        </p:nvSpPr>
        <p:spPr>
          <a:xfrm>
            <a:off x="1539330" y="118619"/>
            <a:ext cx="5464372" cy="6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dirty="0">
                <a:latin typeface="Calibri" panose="020F0502020204030204" pitchFamily="34" charset="0"/>
                <a:cs typeface="Calibri" panose="020F0502020204030204" pitchFamily="34" charset="0"/>
              </a:rPr>
              <a:t>Dose = 0 is the control group.</a:t>
            </a:r>
            <a:endParaRPr dirty="0">
              <a:solidFill>
                <a:srgbClr val="7030A0"/>
              </a:solidFill>
              <a:latin typeface="Calibri" panose="020F0502020204030204" pitchFamily="34" charset="0"/>
              <a:cs typeface="Calibri" panose="020F0502020204030204" pitchFamily="34" charset="0"/>
            </a:endParaRPr>
          </a:p>
        </p:txBody>
      </p:sp>
      <p:sp>
        <p:nvSpPr>
          <p:cNvPr id="374" name="Google Shape;374;p45"/>
          <p:cNvSpPr txBox="1"/>
          <p:nvPr/>
        </p:nvSpPr>
        <p:spPr>
          <a:xfrm>
            <a:off x="6210565" y="1304565"/>
            <a:ext cx="2214095"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dk1"/>
                </a:solidFill>
                <a:latin typeface="Calibri" panose="020F0502020204030204" pitchFamily="34" charset="0"/>
                <a:ea typeface="Style Script"/>
                <a:cs typeface="Calibri" panose="020F0502020204030204" pitchFamily="34" charset="0"/>
                <a:sym typeface="Style Script"/>
              </a:rPr>
              <a:t>Nitrate dataset</a:t>
            </a:r>
          </a:p>
        </p:txBody>
      </p:sp>
      <p:sp>
        <p:nvSpPr>
          <p:cNvPr id="375" name="Google Shape;375;p45"/>
          <p:cNvSpPr txBox="1"/>
          <p:nvPr/>
        </p:nvSpPr>
        <p:spPr>
          <a:xfrm>
            <a:off x="6246098" y="1758506"/>
            <a:ext cx="2420189"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dirty="0">
                <a:solidFill>
                  <a:schemeClr val="dk2"/>
                </a:solidFill>
                <a:latin typeface="Calibri" panose="020F0502020204030204" pitchFamily="34" charset="0"/>
                <a:ea typeface="Darker Grotesque Medium"/>
                <a:cs typeface="Calibri" panose="020F0502020204030204" pitchFamily="34" charset="0"/>
                <a:sym typeface="Darker Grotesque Medium"/>
              </a:rPr>
              <a:t>there is a significant variability at low and medium doses, while the variation at high doses is relatively small</a:t>
            </a:r>
          </a:p>
        </p:txBody>
      </p:sp>
      <p:sp>
        <p:nvSpPr>
          <p:cNvPr id="376" name="Google Shape;376;p45"/>
          <p:cNvSpPr txBox="1"/>
          <p:nvPr/>
        </p:nvSpPr>
        <p:spPr>
          <a:xfrm>
            <a:off x="6246097" y="3162130"/>
            <a:ext cx="2420189"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dk1"/>
                </a:solidFill>
                <a:latin typeface="Calibri" panose="020F0502020204030204" pitchFamily="34" charset="0"/>
                <a:ea typeface="Style Script"/>
                <a:cs typeface="Calibri" panose="020F0502020204030204" pitchFamily="34" charset="0"/>
                <a:sym typeface="Style Script"/>
              </a:rPr>
              <a:t>Ammonia dataset</a:t>
            </a:r>
          </a:p>
        </p:txBody>
      </p:sp>
      <p:sp>
        <p:nvSpPr>
          <p:cNvPr id="377" name="Google Shape;377;p45"/>
          <p:cNvSpPr txBox="1"/>
          <p:nvPr/>
        </p:nvSpPr>
        <p:spPr>
          <a:xfrm>
            <a:off x="6246098" y="3658500"/>
            <a:ext cx="2281259"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dirty="0">
                <a:solidFill>
                  <a:schemeClr val="dk2"/>
                </a:solidFill>
                <a:latin typeface="Calibri" panose="020F0502020204030204" pitchFamily="34" charset="0"/>
                <a:ea typeface="Darker Grotesque Medium"/>
                <a:cs typeface="Calibri" panose="020F0502020204030204" pitchFamily="34" charset="0"/>
                <a:sym typeface="Darker Grotesque Medium"/>
              </a:rPr>
              <a:t>the highest variability is observed at medium doses.</a:t>
            </a:r>
          </a:p>
        </p:txBody>
      </p:sp>
      <p:sp>
        <p:nvSpPr>
          <p:cNvPr id="379" name="Google Shape;379;p45"/>
          <p:cNvSpPr/>
          <p:nvPr/>
        </p:nvSpPr>
        <p:spPr>
          <a:xfrm rot="-5400000">
            <a:off x="5406261" y="3847745"/>
            <a:ext cx="829200" cy="179700"/>
          </a:xfrm>
          <a:prstGeom prst="rect">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45"/>
          <p:cNvSpPr/>
          <p:nvPr/>
        </p:nvSpPr>
        <p:spPr>
          <a:xfrm rot="-5400000">
            <a:off x="5406261" y="2212357"/>
            <a:ext cx="829200" cy="179700"/>
          </a:xfrm>
          <a:prstGeom prst="rect">
            <a:avLst/>
          </a:prstGeom>
          <a:solidFill>
            <a:schemeClr val="dk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2"/>
          <p:cNvSpPr txBox="1">
            <a:spLocks noGrp="1"/>
          </p:cNvSpPr>
          <p:nvPr>
            <p:ph type="title"/>
          </p:nvPr>
        </p:nvSpPr>
        <p:spPr>
          <a:xfrm>
            <a:off x="1155242" y="861618"/>
            <a:ext cx="447366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latin typeface="Calibri" panose="020F0502020204030204" pitchFamily="34" charset="0"/>
                <a:cs typeface="Calibri" panose="020F0502020204030204" pitchFamily="34" charset="0"/>
              </a:rPr>
              <a:t>pollution is Nitrate :</a:t>
            </a:r>
          </a:p>
        </p:txBody>
      </p:sp>
      <p:sp>
        <p:nvSpPr>
          <p:cNvPr id="832" name="Google Shape;832;p62"/>
          <p:cNvSpPr txBox="1">
            <a:spLocks noGrp="1"/>
          </p:cNvSpPr>
          <p:nvPr>
            <p:ph type="subTitle" idx="1"/>
          </p:nvPr>
        </p:nvSpPr>
        <p:spPr>
          <a:xfrm>
            <a:off x="1041460" y="1453246"/>
            <a:ext cx="3616714" cy="82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Feed x Dose:</a:t>
            </a:r>
          </a:p>
          <a:p>
            <a:pPr marL="285750" lvl="0" indent="-2857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In both Starved and Fed states, as the dose increases, </a:t>
            </a:r>
            <a:r>
              <a:rPr lang="en-US" dirty="0" err="1">
                <a:latin typeface="Calibri" panose="020F0502020204030204" pitchFamily="34" charset="0"/>
                <a:cs typeface="Calibri" panose="020F0502020204030204" pitchFamily="34" charset="0"/>
              </a:rPr>
              <a:t>pam_percent_change</a:t>
            </a:r>
            <a:r>
              <a:rPr lang="en-US" dirty="0">
                <a:latin typeface="Calibri" panose="020F0502020204030204" pitchFamily="34" charset="0"/>
                <a:cs typeface="Calibri" panose="020F0502020204030204" pitchFamily="34" charset="0"/>
              </a:rPr>
              <a:t> decreases.</a:t>
            </a: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Symbiont x Dose:</a:t>
            </a:r>
          </a:p>
          <a:p>
            <a:pPr marL="285750" lvl="0" indent="-2857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With symbionts, </a:t>
            </a:r>
            <a:r>
              <a:rPr lang="en-US" dirty="0" err="1">
                <a:latin typeface="Calibri" panose="020F0502020204030204" pitchFamily="34" charset="0"/>
                <a:cs typeface="Calibri" panose="020F0502020204030204" pitchFamily="34" charset="0"/>
              </a:rPr>
              <a:t>pam_percent_change</a:t>
            </a:r>
            <a:r>
              <a:rPr lang="en-US" dirty="0">
                <a:latin typeface="Calibri" panose="020F0502020204030204" pitchFamily="34" charset="0"/>
                <a:cs typeface="Calibri" panose="020F0502020204030204" pitchFamily="34" charset="0"/>
              </a:rPr>
              <a:t> values are higher at low dose levels and decrease at other levels.</a:t>
            </a:r>
          </a:p>
          <a:p>
            <a:pPr marL="285750" lvl="0" indent="-2857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Without symbionts, </a:t>
            </a:r>
            <a:r>
              <a:rPr lang="en-US" dirty="0" err="1">
                <a:latin typeface="Calibri" panose="020F0502020204030204" pitchFamily="34" charset="0"/>
                <a:cs typeface="Calibri" panose="020F0502020204030204" pitchFamily="34" charset="0"/>
              </a:rPr>
              <a:t>pam_percent_change</a:t>
            </a:r>
            <a:r>
              <a:rPr lang="en-US" dirty="0">
                <a:latin typeface="Calibri" panose="020F0502020204030204" pitchFamily="34" charset="0"/>
                <a:cs typeface="Calibri" panose="020F0502020204030204" pitchFamily="34" charset="0"/>
              </a:rPr>
              <a:t> values are lowest at the low dose level and increase at medium and high doses.</a:t>
            </a: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Temp x Dose:</a:t>
            </a:r>
          </a:p>
          <a:p>
            <a:pPr marL="342900" lvl="0" indent="-342900"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At 20°C, </a:t>
            </a:r>
            <a:r>
              <a:rPr lang="en-US" dirty="0" err="1">
                <a:latin typeface="Calibri" panose="020F0502020204030204" pitchFamily="34" charset="0"/>
                <a:cs typeface="Calibri" panose="020F0502020204030204" pitchFamily="34" charset="0"/>
              </a:rPr>
              <a:t>pam_percent_change</a:t>
            </a:r>
            <a:r>
              <a:rPr lang="en-US" dirty="0">
                <a:latin typeface="Calibri" panose="020F0502020204030204" pitchFamily="34" charset="0"/>
                <a:cs typeface="Calibri" panose="020F0502020204030204" pitchFamily="34" charset="0"/>
              </a:rPr>
              <a:t> values remain at lower levels.</a:t>
            </a:r>
          </a:p>
          <a:p>
            <a:pPr marL="342900" lvl="0" indent="-342900"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At 30°C, </a:t>
            </a:r>
            <a:r>
              <a:rPr lang="en-US" dirty="0" err="1">
                <a:latin typeface="Calibri" panose="020F0502020204030204" pitchFamily="34" charset="0"/>
                <a:cs typeface="Calibri" panose="020F0502020204030204" pitchFamily="34" charset="0"/>
              </a:rPr>
              <a:t>pam_percent_change</a:t>
            </a:r>
            <a:r>
              <a:rPr lang="en-US" dirty="0">
                <a:latin typeface="Calibri" panose="020F0502020204030204" pitchFamily="34" charset="0"/>
                <a:cs typeface="Calibri" panose="020F0502020204030204" pitchFamily="34" charset="0"/>
              </a:rPr>
              <a:t> decreases rapidly with increasing dose.</a:t>
            </a:r>
          </a:p>
        </p:txBody>
      </p:sp>
      <p:pic>
        <p:nvPicPr>
          <p:cNvPr id="841" name="Google Shape;841;p62"/>
          <p:cNvPicPr preferRelativeResize="0"/>
          <p:nvPr/>
        </p:nvPicPr>
        <p:blipFill>
          <a:blip r:embed="rId3">
            <a:alphaModFix/>
          </a:blip>
          <a:stretch>
            <a:fillRect/>
          </a:stretch>
        </p:blipFill>
        <p:spPr>
          <a:xfrm rot="-1073262" flipH="1">
            <a:off x="7918799" y="-879317"/>
            <a:ext cx="2741379" cy="3152806"/>
          </a:xfrm>
          <a:prstGeom prst="rect">
            <a:avLst/>
          </a:prstGeom>
          <a:noFill/>
          <a:ln>
            <a:noFill/>
          </a:ln>
        </p:spPr>
      </p:pic>
      <p:sp>
        <p:nvSpPr>
          <p:cNvPr id="2" name="Google Shape;786;p59">
            <a:extLst>
              <a:ext uri="{FF2B5EF4-FFF2-40B4-BE49-F238E27FC236}">
                <a16:creationId xmlns:a16="http://schemas.microsoft.com/office/drawing/2014/main" id="{D0D2025D-83DF-E402-6E34-7CFB9180E247}"/>
              </a:ext>
            </a:extLst>
          </p:cNvPr>
          <p:cNvSpPr txBox="1">
            <a:spLocks/>
          </p:cNvSpPr>
          <p:nvPr/>
        </p:nvSpPr>
        <p:spPr>
          <a:xfrm>
            <a:off x="-631941" y="129278"/>
            <a:ext cx="7704000" cy="6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tyle Script"/>
              <a:buNone/>
              <a:defRPr sz="3500" b="0" i="0" u="none" strike="noStrike" cap="none">
                <a:solidFill>
                  <a:schemeClr val="dk1"/>
                </a:solidFill>
                <a:latin typeface="Style Script"/>
                <a:ea typeface="Style Script"/>
                <a:cs typeface="Style Script"/>
                <a:sym typeface="Style Scrip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altLang="zh-TW" dirty="0">
                <a:latin typeface="Calibri" panose="020F0502020204030204" pitchFamily="34" charset="0"/>
                <a:cs typeface="Calibri" panose="020F0502020204030204" pitchFamily="34" charset="0"/>
              </a:rPr>
              <a:t>The dose has interactive effects</a:t>
            </a:r>
          </a:p>
        </p:txBody>
      </p:sp>
      <p:pic>
        <p:nvPicPr>
          <p:cNvPr id="9" name="图片 8" descr="图片包含 文本&#10;&#10;描述已自动生成">
            <a:extLst>
              <a:ext uri="{FF2B5EF4-FFF2-40B4-BE49-F238E27FC236}">
                <a16:creationId xmlns:a16="http://schemas.microsoft.com/office/drawing/2014/main" id="{171C78BE-6062-F905-FC47-7E9302394380}"/>
              </a:ext>
            </a:extLst>
          </p:cNvPr>
          <p:cNvPicPr>
            <a:picLocks noChangeAspect="1"/>
          </p:cNvPicPr>
          <p:nvPr/>
        </p:nvPicPr>
        <p:blipFill>
          <a:blip r:embed="rId4"/>
          <a:stretch>
            <a:fillRect/>
          </a:stretch>
        </p:blipFill>
        <p:spPr>
          <a:xfrm>
            <a:off x="3910444" y="708776"/>
            <a:ext cx="4797286" cy="441040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2"/>
          <p:cNvSpPr txBox="1">
            <a:spLocks noGrp="1"/>
          </p:cNvSpPr>
          <p:nvPr>
            <p:ph type="title"/>
          </p:nvPr>
        </p:nvSpPr>
        <p:spPr>
          <a:xfrm>
            <a:off x="1053423" y="802478"/>
            <a:ext cx="447366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latin typeface="Calibri" panose="020F0502020204030204" pitchFamily="34" charset="0"/>
                <a:cs typeface="Calibri" panose="020F0502020204030204" pitchFamily="34" charset="0"/>
              </a:rPr>
              <a:t>pollution is Ammonia :</a:t>
            </a:r>
          </a:p>
        </p:txBody>
      </p:sp>
      <p:sp>
        <p:nvSpPr>
          <p:cNvPr id="832" name="Google Shape;832;p62"/>
          <p:cNvSpPr txBox="1">
            <a:spLocks noGrp="1"/>
          </p:cNvSpPr>
          <p:nvPr>
            <p:ph type="subTitle" idx="1"/>
          </p:nvPr>
        </p:nvSpPr>
        <p:spPr>
          <a:xfrm>
            <a:off x="1053423" y="1476826"/>
            <a:ext cx="3698101" cy="82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Feed x Dose:</a:t>
            </a:r>
          </a:p>
          <a:p>
            <a:pPr marL="285750" lvl="0" indent="-2857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In the fed state, </a:t>
            </a:r>
            <a:r>
              <a:rPr lang="en-US" dirty="0" err="1">
                <a:latin typeface="Calibri" panose="020F0502020204030204" pitchFamily="34" charset="0"/>
                <a:cs typeface="Calibri" panose="020F0502020204030204" pitchFamily="34" charset="0"/>
              </a:rPr>
              <a:t>pam_percent_change</a:t>
            </a:r>
            <a:r>
              <a:rPr lang="en-US" dirty="0">
                <a:latin typeface="Calibri" panose="020F0502020204030204" pitchFamily="34" charset="0"/>
                <a:cs typeface="Calibri" panose="020F0502020204030204" pitchFamily="34" charset="0"/>
              </a:rPr>
              <a:t> is lower.</a:t>
            </a:r>
          </a:p>
          <a:p>
            <a:pPr marL="285750" lvl="0" indent="-2857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In the Starved state, as the dose increases, </a:t>
            </a:r>
            <a:r>
              <a:rPr lang="en-US" dirty="0" err="1">
                <a:latin typeface="Calibri" panose="020F0502020204030204" pitchFamily="34" charset="0"/>
                <a:cs typeface="Calibri" panose="020F0502020204030204" pitchFamily="34" charset="0"/>
              </a:rPr>
              <a:t>pam_percent_change</a:t>
            </a:r>
            <a:r>
              <a:rPr lang="en-US" dirty="0">
                <a:latin typeface="Calibri" panose="020F0502020204030204" pitchFamily="34" charset="0"/>
                <a:cs typeface="Calibri" panose="020F0502020204030204" pitchFamily="34" charset="0"/>
              </a:rPr>
              <a:t> decreases.</a:t>
            </a: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Symbiont x Dose:</a:t>
            </a:r>
          </a:p>
          <a:p>
            <a:pPr marL="285750" lvl="0" indent="-2857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Without symbionts, the </a:t>
            </a:r>
            <a:r>
              <a:rPr lang="en-US" dirty="0" err="1">
                <a:latin typeface="Calibri" panose="020F0502020204030204" pitchFamily="34" charset="0"/>
                <a:cs typeface="Calibri" panose="020F0502020204030204" pitchFamily="34" charset="0"/>
              </a:rPr>
              <a:t>pam_percent_change</a:t>
            </a:r>
            <a:r>
              <a:rPr lang="en-US" dirty="0">
                <a:latin typeface="Calibri" panose="020F0502020204030204" pitchFamily="34" charset="0"/>
                <a:cs typeface="Calibri" panose="020F0502020204030204" pitchFamily="34" charset="0"/>
              </a:rPr>
              <a:t> value at the control dose level is slightly higher.</a:t>
            </a: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Temp x Dose:</a:t>
            </a:r>
          </a:p>
          <a:p>
            <a:pPr marL="285750" lvl="0" indent="-2857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At 20°C, </a:t>
            </a:r>
            <a:r>
              <a:rPr lang="en-US" dirty="0" err="1">
                <a:latin typeface="Calibri" panose="020F0502020204030204" pitchFamily="34" charset="0"/>
                <a:cs typeface="Calibri" panose="020F0502020204030204" pitchFamily="34" charset="0"/>
              </a:rPr>
              <a:t>pam_percent_change</a:t>
            </a:r>
            <a:r>
              <a:rPr lang="en-US" dirty="0">
                <a:latin typeface="Calibri" panose="020F0502020204030204" pitchFamily="34" charset="0"/>
                <a:cs typeface="Calibri" panose="020F0502020204030204" pitchFamily="34" charset="0"/>
              </a:rPr>
              <a:t> values remain at lower levels.</a:t>
            </a:r>
          </a:p>
          <a:p>
            <a:pPr marL="285750" lvl="0" indent="-2857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At 30°C, </a:t>
            </a:r>
            <a:r>
              <a:rPr lang="en-US" dirty="0" err="1">
                <a:latin typeface="Calibri" panose="020F0502020204030204" pitchFamily="34" charset="0"/>
                <a:cs typeface="Calibri" panose="020F0502020204030204" pitchFamily="34" charset="0"/>
              </a:rPr>
              <a:t>pam_percent_change</a:t>
            </a:r>
            <a:r>
              <a:rPr lang="en-US" dirty="0">
                <a:latin typeface="Calibri" panose="020F0502020204030204" pitchFamily="34" charset="0"/>
                <a:cs typeface="Calibri" panose="020F0502020204030204" pitchFamily="34" charset="0"/>
              </a:rPr>
              <a:t> decreases rapidly with increasing dose, but it rebounds at the high dose level.</a:t>
            </a:r>
          </a:p>
        </p:txBody>
      </p:sp>
      <p:pic>
        <p:nvPicPr>
          <p:cNvPr id="841" name="Google Shape;841;p62"/>
          <p:cNvPicPr preferRelativeResize="0"/>
          <p:nvPr/>
        </p:nvPicPr>
        <p:blipFill>
          <a:blip r:embed="rId3">
            <a:alphaModFix/>
          </a:blip>
          <a:stretch>
            <a:fillRect/>
          </a:stretch>
        </p:blipFill>
        <p:spPr>
          <a:xfrm rot="-1073262" flipH="1">
            <a:off x="7918799" y="-879317"/>
            <a:ext cx="2741379" cy="3152806"/>
          </a:xfrm>
          <a:prstGeom prst="rect">
            <a:avLst/>
          </a:prstGeom>
          <a:noFill/>
          <a:ln>
            <a:noFill/>
          </a:ln>
        </p:spPr>
      </p:pic>
      <p:sp>
        <p:nvSpPr>
          <p:cNvPr id="2" name="Google Shape;786;p59">
            <a:extLst>
              <a:ext uri="{FF2B5EF4-FFF2-40B4-BE49-F238E27FC236}">
                <a16:creationId xmlns:a16="http://schemas.microsoft.com/office/drawing/2014/main" id="{D0D2025D-83DF-E402-6E34-7CFB9180E247}"/>
              </a:ext>
            </a:extLst>
          </p:cNvPr>
          <p:cNvSpPr txBox="1">
            <a:spLocks/>
          </p:cNvSpPr>
          <p:nvPr/>
        </p:nvSpPr>
        <p:spPr>
          <a:xfrm>
            <a:off x="-631941" y="129278"/>
            <a:ext cx="7704000" cy="6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tyle Script"/>
              <a:buNone/>
              <a:defRPr sz="3500" b="0" i="0" u="none" strike="noStrike" cap="none">
                <a:solidFill>
                  <a:schemeClr val="dk1"/>
                </a:solidFill>
                <a:latin typeface="Style Script"/>
                <a:ea typeface="Style Script"/>
                <a:cs typeface="Style Script"/>
                <a:sym typeface="Style Scrip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altLang="zh-TW" dirty="0">
                <a:latin typeface="Calibri" panose="020F0502020204030204" pitchFamily="34" charset="0"/>
                <a:cs typeface="Calibri" panose="020F0502020204030204" pitchFamily="34" charset="0"/>
              </a:rPr>
              <a:t>The dose has interactive effects</a:t>
            </a:r>
          </a:p>
        </p:txBody>
      </p:sp>
      <p:pic>
        <p:nvPicPr>
          <p:cNvPr id="4" name="图片 3" descr="文本&#10;&#10;中度可信度描述已自动生成">
            <a:extLst>
              <a:ext uri="{FF2B5EF4-FFF2-40B4-BE49-F238E27FC236}">
                <a16:creationId xmlns:a16="http://schemas.microsoft.com/office/drawing/2014/main" id="{463165B4-4CB5-C7BC-9851-3C57AA810BF2}"/>
              </a:ext>
            </a:extLst>
          </p:cNvPr>
          <p:cNvPicPr>
            <a:picLocks noChangeAspect="1"/>
          </p:cNvPicPr>
          <p:nvPr/>
        </p:nvPicPr>
        <p:blipFill>
          <a:blip r:embed="rId4"/>
          <a:stretch>
            <a:fillRect/>
          </a:stretch>
        </p:blipFill>
        <p:spPr>
          <a:xfrm>
            <a:off x="4119762" y="802478"/>
            <a:ext cx="4678031" cy="4300770"/>
          </a:xfrm>
          <a:prstGeom prst="rect">
            <a:avLst/>
          </a:prstGeom>
        </p:spPr>
      </p:pic>
    </p:spTree>
    <p:extLst>
      <p:ext uri="{BB962C8B-B14F-4D97-AF65-F5344CB8AC3E}">
        <p14:creationId xmlns:p14="http://schemas.microsoft.com/office/powerpoint/2010/main" val="2412685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subTitle" idx="1"/>
          </p:nvPr>
        </p:nvSpPr>
        <p:spPr>
          <a:xfrm>
            <a:off x="1431125" y="2014988"/>
            <a:ext cx="2511600" cy="4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68" name="Google Shape;268;p39"/>
          <p:cNvSpPr txBox="1">
            <a:spLocks noGrp="1"/>
          </p:cNvSpPr>
          <p:nvPr>
            <p:ph type="subTitle" idx="6"/>
          </p:nvPr>
        </p:nvSpPr>
        <p:spPr>
          <a:xfrm>
            <a:off x="1431125" y="3695650"/>
            <a:ext cx="2511600" cy="4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69" name="Google Shape;269;p39"/>
          <p:cNvSpPr txBox="1">
            <a:spLocks noGrp="1"/>
          </p:cNvSpPr>
          <p:nvPr>
            <p:ph type="subTitle" idx="7"/>
          </p:nvPr>
        </p:nvSpPr>
        <p:spPr>
          <a:xfrm>
            <a:off x="5258775" y="2015000"/>
            <a:ext cx="2511600" cy="4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270" name="Google Shape;270;p39"/>
          <p:cNvSpPr txBox="1">
            <a:spLocks noGrp="1"/>
          </p:cNvSpPr>
          <p:nvPr>
            <p:ph type="subTitle" idx="8"/>
          </p:nvPr>
        </p:nvSpPr>
        <p:spPr>
          <a:xfrm>
            <a:off x="5258775" y="3695650"/>
            <a:ext cx="2511600" cy="4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271" name="Google Shape;271;p39"/>
          <p:cNvSpPr txBox="1">
            <a:spLocks noGrp="1"/>
          </p:cNvSpPr>
          <p:nvPr>
            <p:ph type="title"/>
          </p:nvPr>
        </p:nvSpPr>
        <p:spPr>
          <a:xfrm>
            <a:off x="720000" y="485767"/>
            <a:ext cx="7704000" cy="6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libri" panose="020F0502020204030204" pitchFamily="34" charset="0"/>
                <a:cs typeface="Calibri" panose="020F0502020204030204" pitchFamily="34" charset="0"/>
              </a:rPr>
              <a:t>What will we do next?</a:t>
            </a:r>
            <a:endParaRPr b="1" dirty="0">
              <a:latin typeface="Calibri" panose="020F0502020204030204" pitchFamily="34" charset="0"/>
              <a:cs typeface="Calibri" panose="020F0502020204030204" pitchFamily="34" charset="0"/>
            </a:endParaRPr>
          </a:p>
        </p:txBody>
      </p:sp>
      <p:sp>
        <p:nvSpPr>
          <p:cNvPr id="272" name="Google Shape;272;p39"/>
          <p:cNvSpPr txBox="1">
            <a:spLocks noGrp="1"/>
          </p:cNvSpPr>
          <p:nvPr>
            <p:ph type="subTitle" idx="2"/>
          </p:nvPr>
        </p:nvSpPr>
        <p:spPr>
          <a:xfrm>
            <a:off x="1103718" y="2471691"/>
            <a:ext cx="3198324" cy="4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Explain how Bayesian regression works</a:t>
            </a:r>
            <a:endParaRPr dirty="0">
              <a:latin typeface="Calibri" panose="020F0502020204030204" pitchFamily="34" charset="0"/>
              <a:cs typeface="Calibri" panose="020F0502020204030204" pitchFamily="34" charset="0"/>
            </a:endParaRPr>
          </a:p>
        </p:txBody>
      </p:sp>
      <p:sp>
        <p:nvSpPr>
          <p:cNvPr id="273" name="Google Shape;273;p39"/>
          <p:cNvSpPr txBox="1">
            <a:spLocks noGrp="1"/>
          </p:cNvSpPr>
          <p:nvPr>
            <p:ph type="subTitle" idx="3"/>
          </p:nvPr>
        </p:nvSpPr>
        <p:spPr>
          <a:xfrm>
            <a:off x="4513557" y="2487527"/>
            <a:ext cx="3742534" cy="4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Explain what is a prior distribution and pick a suitable one if exists.</a:t>
            </a:r>
            <a:endParaRPr dirty="0">
              <a:latin typeface="Calibri" panose="020F0502020204030204" pitchFamily="34" charset="0"/>
              <a:cs typeface="Calibri" panose="020F0502020204030204" pitchFamily="34" charset="0"/>
            </a:endParaRPr>
          </a:p>
        </p:txBody>
      </p:sp>
      <p:sp>
        <p:nvSpPr>
          <p:cNvPr id="274" name="Google Shape;274;p39"/>
          <p:cNvSpPr txBox="1">
            <a:spLocks noGrp="1"/>
          </p:cNvSpPr>
          <p:nvPr>
            <p:ph type="subTitle" idx="4"/>
          </p:nvPr>
        </p:nvSpPr>
        <p:spPr>
          <a:xfrm>
            <a:off x="1324450" y="4145025"/>
            <a:ext cx="3444977" cy="449400"/>
          </a:xfrm>
          <a:prstGeom prst="rect">
            <a:avLst/>
          </a:prstGeom>
        </p:spPr>
        <p:txBody>
          <a:bodyPr spcFirstLastPara="1" wrap="square" lIns="91425" tIns="91425" rIns="91425" bIns="91425" anchor="ctr" anchorCtr="0">
            <a:noAutofit/>
          </a:bodyPr>
          <a:lstStyle/>
          <a:p>
            <a:pPr marL="0" indent="0"/>
            <a:r>
              <a:rPr lang="en-US" altLang="zh-TW" dirty="0">
                <a:latin typeface="Calibri" panose="020F0502020204030204" pitchFamily="34" charset="0"/>
                <a:cs typeface="Calibri" panose="020F0502020204030204" pitchFamily="34" charset="0"/>
              </a:rPr>
              <a:t>Have at least one models to an outcome</a:t>
            </a:r>
            <a:r>
              <a:rPr lang="en-US" altLang="zh-CN" dirty="0">
                <a:latin typeface="Calibri" panose="020F0502020204030204" pitchFamily="34" charset="0"/>
                <a:cs typeface="Calibri" panose="020F0502020204030204" pitchFamily="34" charset="0"/>
              </a:rPr>
              <a:t> before January.</a:t>
            </a:r>
            <a:endParaRPr lang="en-US" altLang="zh-TW" dirty="0">
              <a:latin typeface="Calibri" panose="020F0502020204030204" pitchFamily="34" charset="0"/>
              <a:cs typeface="Calibri" panose="020F0502020204030204" pitchFamily="34" charset="0"/>
            </a:endParaRPr>
          </a:p>
        </p:txBody>
      </p:sp>
      <p:sp>
        <p:nvSpPr>
          <p:cNvPr id="275" name="Google Shape;275;p39"/>
          <p:cNvSpPr txBox="1">
            <a:spLocks noGrp="1"/>
          </p:cNvSpPr>
          <p:nvPr>
            <p:ph type="subTitle" idx="5"/>
          </p:nvPr>
        </p:nvSpPr>
        <p:spPr>
          <a:xfrm>
            <a:off x="4840657" y="4120283"/>
            <a:ext cx="3347835" cy="4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latin typeface="Calibri" panose="020F0502020204030204" pitchFamily="34" charset="0"/>
                <a:cs typeface="Calibri" panose="020F0502020204030204" pitchFamily="34" charset="0"/>
              </a:rPr>
              <a:t>Create a model for each outcomes</a:t>
            </a:r>
          </a:p>
          <a:p>
            <a:pPr marL="0" lvl="0" indent="0" algn="ctr" rtl="0">
              <a:spcBef>
                <a:spcPts val="0"/>
              </a:spcBef>
              <a:spcAft>
                <a:spcPts val="0"/>
              </a:spcAft>
              <a:buNone/>
            </a:pPr>
            <a:r>
              <a:rPr lang="en-US" altLang="zh-TW" dirty="0">
                <a:latin typeface="Calibri" panose="020F0502020204030204" pitchFamily="34" charset="0"/>
                <a:cs typeface="Calibri" panose="020F0502020204030204" pitchFamily="34" charset="0"/>
              </a:rPr>
              <a:t>(symbiont, respiration, </a:t>
            </a:r>
            <a:r>
              <a:rPr kumimoji="1" lang="en-US" altLang="zh-CN" sz="1400" dirty="0">
                <a:latin typeface="Calibri" panose="020F0502020204030204" pitchFamily="34" charset="0"/>
                <a:cs typeface="Calibri" panose="020F0502020204030204" pitchFamily="34" charset="0"/>
              </a:rPr>
              <a:t>RGB:</a:t>
            </a:r>
            <a:r>
              <a:rPr kumimoji="1" lang="en-US" altLang="zh-TW" sz="1400" dirty="0">
                <a:latin typeface="Calibri" panose="020F0502020204030204" pitchFamily="34" charset="0"/>
                <a:cs typeface="Calibri" panose="020F0502020204030204" pitchFamily="34" charset="0"/>
              </a:rPr>
              <a:t> red</a:t>
            </a:r>
            <a:r>
              <a:rPr kumimoji="1" lang="en-US" altLang="zh-CN" sz="1400" dirty="0">
                <a:latin typeface="Calibri" panose="020F0502020204030204" pitchFamily="34" charset="0"/>
                <a:cs typeface="Calibri" panose="020F0502020204030204" pitchFamily="34" charset="0"/>
              </a:rPr>
              <a:t>, Behavior)</a:t>
            </a:r>
            <a:endParaRPr lang="en-US" altLang="zh-TW" dirty="0">
              <a:latin typeface="Calibri" panose="020F0502020204030204" pitchFamily="34" charset="0"/>
              <a:cs typeface="Calibri" panose="020F0502020204030204" pitchFamily="34" charset="0"/>
            </a:endParaRPr>
          </a:p>
        </p:txBody>
      </p:sp>
      <p:sp>
        <p:nvSpPr>
          <p:cNvPr id="276" name="Google Shape;276;p39"/>
          <p:cNvSpPr/>
          <p:nvPr/>
        </p:nvSpPr>
        <p:spPr>
          <a:xfrm>
            <a:off x="2400563" y="1442300"/>
            <a:ext cx="572700" cy="572700"/>
          </a:xfrm>
          <a:prstGeom prst="rect">
            <a:avLst/>
          </a:prstGeom>
          <a:solidFill>
            <a:schemeClr val="lt2"/>
          </a:solid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9"/>
          <p:cNvSpPr/>
          <p:nvPr/>
        </p:nvSpPr>
        <p:spPr>
          <a:xfrm>
            <a:off x="6243538" y="1442300"/>
            <a:ext cx="572700" cy="572700"/>
          </a:xfrm>
          <a:prstGeom prst="rect">
            <a:avLst/>
          </a:prstGeom>
          <a:solidFill>
            <a:schemeClr val="lt2"/>
          </a:solid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9"/>
          <p:cNvSpPr/>
          <p:nvPr/>
        </p:nvSpPr>
        <p:spPr>
          <a:xfrm>
            <a:off x="2400563" y="3122950"/>
            <a:ext cx="572700" cy="572700"/>
          </a:xfrm>
          <a:prstGeom prst="rect">
            <a:avLst/>
          </a:prstGeom>
          <a:solidFill>
            <a:schemeClr val="lt2"/>
          </a:solid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9"/>
          <p:cNvSpPr/>
          <p:nvPr/>
        </p:nvSpPr>
        <p:spPr>
          <a:xfrm>
            <a:off x="6243538" y="3122950"/>
            <a:ext cx="572700" cy="572700"/>
          </a:xfrm>
          <a:prstGeom prst="rect">
            <a:avLst/>
          </a:prstGeom>
          <a:solidFill>
            <a:schemeClr val="lt2"/>
          </a:solid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0" name="Google Shape;280;p39"/>
          <p:cNvGrpSpPr/>
          <p:nvPr/>
        </p:nvGrpSpPr>
        <p:grpSpPr>
          <a:xfrm>
            <a:off x="2510126" y="3232497"/>
            <a:ext cx="353595" cy="353627"/>
            <a:chOff x="4807959" y="4051390"/>
            <a:chExt cx="314838" cy="314867"/>
          </a:xfrm>
        </p:grpSpPr>
        <p:sp>
          <p:nvSpPr>
            <p:cNvPr id="281" name="Google Shape;281;p39"/>
            <p:cNvSpPr/>
            <p:nvPr/>
          </p:nvSpPr>
          <p:spPr>
            <a:xfrm>
              <a:off x="5099391" y="4239599"/>
              <a:ext cx="12368" cy="12368"/>
            </a:xfrm>
            <a:custGeom>
              <a:avLst/>
              <a:gdLst/>
              <a:ahLst/>
              <a:cxnLst/>
              <a:rect l="l" t="t" r="r" b="b"/>
              <a:pathLst>
                <a:path w="428" h="428" extrusionOk="0">
                  <a:moveTo>
                    <a:pt x="214" y="0"/>
                  </a:moveTo>
                  <a:cubicBezTo>
                    <a:pt x="97" y="0"/>
                    <a:pt x="1" y="96"/>
                    <a:pt x="1" y="214"/>
                  </a:cubicBezTo>
                  <a:cubicBezTo>
                    <a:pt x="1" y="332"/>
                    <a:pt x="97" y="427"/>
                    <a:pt x="214" y="427"/>
                  </a:cubicBezTo>
                  <a:cubicBezTo>
                    <a:pt x="334" y="427"/>
                    <a:pt x="428" y="332"/>
                    <a:pt x="428" y="214"/>
                  </a:cubicBezTo>
                  <a:cubicBezTo>
                    <a:pt x="428" y="96"/>
                    <a:pt x="334"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9"/>
            <p:cNvSpPr/>
            <p:nvPr/>
          </p:nvSpPr>
          <p:spPr>
            <a:xfrm>
              <a:off x="4807959" y="4051390"/>
              <a:ext cx="314838" cy="314867"/>
            </a:xfrm>
            <a:custGeom>
              <a:avLst/>
              <a:gdLst/>
              <a:ahLst/>
              <a:cxnLst/>
              <a:rect l="l" t="t" r="r" b="b"/>
              <a:pathLst>
                <a:path w="10895" h="10896" extrusionOk="0">
                  <a:moveTo>
                    <a:pt x="4596" y="0"/>
                  </a:moveTo>
                  <a:cubicBezTo>
                    <a:pt x="4245" y="0"/>
                    <a:pt x="3958" y="287"/>
                    <a:pt x="3958" y="639"/>
                  </a:cubicBezTo>
                  <a:lnTo>
                    <a:pt x="3958" y="2257"/>
                  </a:lnTo>
                  <a:lnTo>
                    <a:pt x="3745" y="2257"/>
                  </a:lnTo>
                  <a:cubicBezTo>
                    <a:pt x="3396" y="2257"/>
                    <a:pt x="3115" y="1967"/>
                    <a:pt x="3106" y="1599"/>
                  </a:cubicBezTo>
                  <a:cubicBezTo>
                    <a:pt x="3097" y="1251"/>
                    <a:pt x="2815" y="979"/>
                    <a:pt x="2467" y="979"/>
                  </a:cubicBezTo>
                  <a:cubicBezTo>
                    <a:pt x="2120" y="979"/>
                    <a:pt x="1828" y="1266"/>
                    <a:pt x="1828" y="1618"/>
                  </a:cubicBezTo>
                  <a:cubicBezTo>
                    <a:pt x="1828" y="2673"/>
                    <a:pt x="2688" y="3533"/>
                    <a:pt x="3745" y="3533"/>
                  </a:cubicBezTo>
                  <a:lnTo>
                    <a:pt x="4004" y="3533"/>
                  </a:lnTo>
                  <a:cubicBezTo>
                    <a:pt x="4073" y="4120"/>
                    <a:pt x="4219" y="4690"/>
                    <a:pt x="4438" y="5234"/>
                  </a:cubicBezTo>
                  <a:lnTo>
                    <a:pt x="4169" y="5234"/>
                  </a:lnTo>
                  <a:cubicBezTo>
                    <a:pt x="3818" y="5234"/>
                    <a:pt x="3531" y="5521"/>
                    <a:pt x="3531" y="5873"/>
                  </a:cubicBezTo>
                  <a:cubicBezTo>
                    <a:pt x="3531" y="6225"/>
                    <a:pt x="3818" y="6512"/>
                    <a:pt x="4169" y="6512"/>
                  </a:cubicBezTo>
                  <a:lnTo>
                    <a:pt x="4978" y="6512"/>
                  </a:lnTo>
                  <a:cubicBezTo>
                    <a:pt x="5052" y="6740"/>
                    <a:pt x="5108" y="6967"/>
                    <a:pt x="5151" y="7199"/>
                  </a:cubicBezTo>
                  <a:cubicBezTo>
                    <a:pt x="5174" y="7335"/>
                    <a:pt x="5123" y="7472"/>
                    <a:pt x="5014" y="7557"/>
                  </a:cubicBezTo>
                  <a:cubicBezTo>
                    <a:pt x="4950" y="7608"/>
                    <a:pt x="4876" y="7635"/>
                    <a:pt x="4793" y="7635"/>
                  </a:cubicBezTo>
                  <a:cubicBezTo>
                    <a:pt x="4741" y="7635"/>
                    <a:pt x="4686" y="7624"/>
                    <a:pt x="4628" y="7601"/>
                  </a:cubicBezTo>
                  <a:cubicBezTo>
                    <a:pt x="3445" y="7071"/>
                    <a:pt x="2681" y="5894"/>
                    <a:pt x="2681" y="4596"/>
                  </a:cubicBezTo>
                  <a:lnTo>
                    <a:pt x="2681" y="4172"/>
                  </a:lnTo>
                  <a:cubicBezTo>
                    <a:pt x="2681" y="3820"/>
                    <a:pt x="2394" y="3533"/>
                    <a:pt x="2042" y="3533"/>
                  </a:cubicBezTo>
                  <a:cubicBezTo>
                    <a:pt x="1691" y="3533"/>
                    <a:pt x="1404" y="3820"/>
                    <a:pt x="1404" y="4172"/>
                  </a:cubicBezTo>
                  <a:lnTo>
                    <a:pt x="1404" y="4596"/>
                  </a:lnTo>
                  <a:cubicBezTo>
                    <a:pt x="1404" y="4809"/>
                    <a:pt x="1419" y="5022"/>
                    <a:pt x="1449" y="5234"/>
                  </a:cubicBezTo>
                  <a:lnTo>
                    <a:pt x="1191" y="5234"/>
                  </a:lnTo>
                  <a:cubicBezTo>
                    <a:pt x="839" y="5234"/>
                    <a:pt x="552" y="5521"/>
                    <a:pt x="552" y="5873"/>
                  </a:cubicBezTo>
                  <a:cubicBezTo>
                    <a:pt x="552" y="6225"/>
                    <a:pt x="839" y="6512"/>
                    <a:pt x="1191" y="6512"/>
                  </a:cubicBezTo>
                  <a:lnTo>
                    <a:pt x="1825" y="6512"/>
                  </a:lnTo>
                  <a:cubicBezTo>
                    <a:pt x="1983" y="6855"/>
                    <a:pt x="2185" y="7177"/>
                    <a:pt x="2423" y="7472"/>
                  </a:cubicBezTo>
                  <a:cubicBezTo>
                    <a:pt x="2076" y="7679"/>
                    <a:pt x="1678" y="7788"/>
                    <a:pt x="1265" y="7788"/>
                  </a:cubicBezTo>
                  <a:lnTo>
                    <a:pt x="639" y="7788"/>
                  </a:lnTo>
                  <a:cubicBezTo>
                    <a:pt x="287" y="7788"/>
                    <a:pt x="0" y="8075"/>
                    <a:pt x="0" y="8427"/>
                  </a:cubicBezTo>
                  <a:cubicBezTo>
                    <a:pt x="0" y="8779"/>
                    <a:pt x="286" y="9066"/>
                    <a:pt x="639" y="9066"/>
                  </a:cubicBezTo>
                  <a:lnTo>
                    <a:pt x="1265" y="9066"/>
                  </a:lnTo>
                  <a:cubicBezTo>
                    <a:pt x="2042" y="9066"/>
                    <a:pt x="2770" y="8823"/>
                    <a:pt x="3386" y="8361"/>
                  </a:cubicBezTo>
                  <a:cubicBezTo>
                    <a:pt x="3615" y="8518"/>
                    <a:pt x="3858" y="8655"/>
                    <a:pt x="4116" y="8768"/>
                  </a:cubicBezTo>
                  <a:cubicBezTo>
                    <a:pt x="4724" y="9039"/>
                    <a:pt x="5174" y="9737"/>
                    <a:pt x="5227" y="10469"/>
                  </a:cubicBezTo>
                  <a:lnTo>
                    <a:pt x="3742" y="10469"/>
                  </a:lnTo>
                  <a:cubicBezTo>
                    <a:pt x="3624" y="10469"/>
                    <a:pt x="3528" y="10564"/>
                    <a:pt x="3528" y="10682"/>
                  </a:cubicBezTo>
                  <a:cubicBezTo>
                    <a:pt x="3528" y="10800"/>
                    <a:pt x="3624" y="10895"/>
                    <a:pt x="3742" y="10895"/>
                  </a:cubicBezTo>
                  <a:lnTo>
                    <a:pt x="7999" y="10895"/>
                  </a:lnTo>
                  <a:cubicBezTo>
                    <a:pt x="8117" y="10895"/>
                    <a:pt x="8212" y="10800"/>
                    <a:pt x="8212" y="10682"/>
                  </a:cubicBezTo>
                  <a:cubicBezTo>
                    <a:pt x="8212" y="10564"/>
                    <a:pt x="8117" y="10469"/>
                    <a:pt x="7999" y="10469"/>
                  </a:cubicBezTo>
                  <a:lnTo>
                    <a:pt x="6508" y="10469"/>
                  </a:lnTo>
                  <a:lnTo>
                    <a:pt x="6508" y="10265"/>
                  </a:lnTo>
                  <a:cubicBezTo>
                    <a:pt x="6508" y="9672"/>
                    <a:pt x="6943" y="9092"/>
                    <a:pt x="7459" y="9000"/>
                  </a:cubicBezTo>
                  <a:lnTo>
                    <a:pt x="7464" y="9000"/>
                  </a:lnTo>
                  <a:lnTo>
                    <a:pt x="8003" y="8885"/>
                  </a:lnTo>
                  <a:cubicBezTo>
                    <a:pt x="8367" y="9273"/>
                    <a:pt x="8869" y="9493"/>
                    <a:pt x="9402" y="9493"/>
                  </a:cubicBezTo>
                  <a:lnTo>
                    <a:pt x="10254" y="9493"/>
                  </a:lnTo>
                  <a:cubicBezTo>
                    <a:pt x="10606" y="9493"/>
                    <a:pt x="10893" y="9206"/>
                    <a:pt x="10893" y="8854"/>
                  </a:cubicBezTo>
                  <a:cubicBezTo>
                    <a:pt x="10893" y="8502"/>
                    <a:pt x="10606" y="8215"/>
                    <a:pt x="10254" y="8215"/>
                  </a:cubicBezTo>
                  <a:lnTo>
                    <a:pt x="9402" y="8215"/>
                  </a:lnTo>
                  <a:cubicBezTo>
                    <a:pt x="9378" y="8215"/>
                    <a:pt x="9356" y="8215"/>
                    <a:pt x="9332" y="8212"/>
                  </a:cubicBezTo>
                  <a:cubicBezTo>
                    <a:pt x="9544" y="8046"/>
                    <a:pt x="9740" y="7860"/>
                    <a:pt x="9915" y="7654"/>
                  </a:cubicBezTo>
                  <a:cubicBezTo>
                    <a:pt x="9993" y="7566"/>
                    <a:pt x="9981" y="7432"/>
                    <a:pt x="9893" y="7354"/>
                  </a:cubicBezTo>
                  <a:cubicBezTo>
                    <a:pt x="9853" y="7319"/>
                    <a:pt x="9804" y="7303"/>
                    <a:pt x="9755" y="7303"/>
                  </a:cubicBezTo>
                  <a:cubicBezTo>
                    <a:pt x="9695" y="7303"/>
                    <a:pt x="9635" y="7328"/>
                    <a:pt x="9593" y="7376"/>
                  </a:cubicBezTo>
                  <a:cubicBezTo>
                    <a:pt x="9357" y="7650"/>
                    <a:pt x="9085" y="7885"/>
                    <a:pt x="8780" y="8080"/>
                  </a:cubicBezTo>
                  <a:cubicBezTo>
                    <a:pt x="8721" y="8116"/>
                    <a:pt x="8685" y="8180"/>
                    <a:pt x="8680" y="8250"/>
                  </a:cubicBezTo>
                  <a:cubicBezTo>
                    <a:pt x="8679" y="8320"/>
                    <a:pt x="8710" y="8386"/>
                    <a:pt x="8767" y="8428"/>
                  </a:cubicBezTo>
                  <a:cubicBezTo>
                    <a:pt x="8951" y="8567"/>
                    <a:pt x="9172" y="8639"/>
                    <a:pt x="9402" y="8639"/>
                  </a:cubicBezTo>
                  <a:lnTo>
                    <a:pt x="10254" y="8639"/>
                  </a:lnTo>
                  <a:cubicBezTo>
                    <a:pt x="10372" y="8639"/>
                    <a:pt x="10467" y="8735"/>
                    <a:pt x="10467" y="8852"/>
                  </a:cubicBezTo>
                  <a:cubicBezTo>
                    <a:pt x="10467" y="8970"/>
                    <a:pt x="10372" y="9066"/>
                    <a:pt x="10254" y="9066"/>
                  </a:cubicBezTo>
                  <a:lnTo>
                    <a:pt x="9402" y="9066"/>
                  </a:lnTo>
                  <a:cubicBezTo>
                    <a:pt x="8953" y="9066"/>
                    <a:pt x="8532" y="8864"/>
                    <a:pt x="8246" y="8515"/>
                  </a:cubicBezTo>
                  <a:cubicBezTo>
                    <a:pt x="8207" y="8464"/>
                    <a:pt x="8146" y="8437"/>
                    <a:pt x="8083" y="8437"/>
                  </a:cubicBezTo>
                  <a:cubicBezTo>
                    <a:pt x="8068" y="8437"/>
                    <a:pt x="8052" y="8439"/>
                    <a:pt x="8037" y="8442"/>
                  </a:cubicBezTo>
                  <a:lnTo>
                    <a:pt x="7378" y="8582"/>
                  </a:lnTo>
                  <a:cubicBezTo>
                    <a:pt x="6630" y="8721"/>
                    <a:pt x="6081" y="9497"/>
                    <a:pt x="6081" y="10267"/>
                  </a:cubicBezTo>
                  <a:lnTo>
                    <a:pt x="6081" y="10472"/>
                  </a:lnTo>
                  <a:lnTo>
                    <a:pt x="5651" y="10472"/>
                  </a:lnTo>
                  <a:cubicBezTo>
                    <a:pt x="5597" y="9615"/>
                    <a:pt x="5081" y="8738"/>
                    <a:pt x="4285" y="8383"/>
                  </a:cubicBezTo>
                  <a:cubicBezTo>
                    <a:pt x="3999" y="8256"/>
                    <a:pt x="3737" y="8102"/>
                    <a:pt x="3502" y="7927"/>
                  </a:cubicBezTo>
                  <a:cubicBezTo>
                    <a:pt x="3464" y="7898"/>
                    <a:pt x="3419" y="7884"/>
                    <a:pt x="3374" y="7884"/>
                  </a:cubicBezTo>
                  <a:cubicBezTo>
                    <a:pt x="3326" y="7884"/>
                    <a:pt x="3278" y="7901"/>
                    <a:pt x="3238" y="7934"/>
                  </a:cubicBezTo>
                  <a:cubicBezTo>
                    <a:pt x="2678" y="8398"/>
                    <a:pt x="1993" y="8642"/>
                    <a:pt x="1259" y="8642"/>
                  </a:cubicBezTo>
                  <a:lnTo>
                    <a:pt x="633" y="8642"/>
                  </a:lnTo>
                  <a:cubicBezTo>
                    <a:pt x="515" y="8642"/>
                    <a:pt x="420" y="8546"/>
                    <a:pt x="420" y="8428"/>
                  </a:cubicBezTo>
                  <a:cubicBezTo>
                    <a:pt x="420" y="8311"/>
                    <a:pt x="515" y="8215"/>
                    <a:pt x="633" y="8215"/>
                  </a:cubicBezTo>
                  <a:lnTo>
                    <a:pt x="1259" y="8215"/>
                  </a:lnTo>
                  <a:cubicBezTo>
                    <a:pt x="1842" y="8215"/>
                    <a:pt x="2398" y="8032"/>
                    <a:pt x="2862" y="7687"/>
                  </a:cubicBezTo>
                  <a:cubicBezTo>
                    <a:pt x="2909" y="7653"/>
                    <a:pt x="2940" y="7597"/>
                    <a:pt x="2946" y="7538"/>
                  </a:cubicBezTo>
                  <a:cubicBezTo>
                    <a:pt x="2951" y="7479"/>
                    <a:pt x="2932" y="7419"/>
                    <a:pt x="2893" y="7375"/>
                  </a:cubicBezTo>
                  <a:cubicBezTo>
                    <a:pt x="2583" y="7032"/>
                    <a:pt x="2335" y="6642"/>
                    <a:pt x="2155" y="6218"/>
                  </a:cubicBezTo>
                  <a:cubicBezTo>
                    <a:pt x="2121" y="6138"/>
                    <a:pt x="2045" y="6088"/>
                    <a:pt x="1959" y="6088"/>
                  </a:cubicBezTo>
                  <a:lnTo>
                    <a:pt x="1187" y="6088"/>
                  </a:lnTo>
                  <a:cubicBezTo>
                    <a:pt x="1069" y="6088"/>
                    <a:pt x="973" y="5992"/>
                    <a:pt x="973" y="5875"/>
                  </a:cubicBezTo>
                  <a:cubicBezTo>
                    <a:pt x="973" y="5757"/>
                    <a:pt x="1069" y="5661"/>
                    <a:pt x="1187" y="5661"/>
                  </a:cubicBezTo>
                  <a:lnTo>
                    <a:pt x="1696" y="5661"/>
                  </a:lnTo>
                  <a:cubicBezTo>
                    <a:pt x="1761" y="5661"/>
                    <a:pt x="1820" y="5632"/>
                    <a:pt x="1861" y="5585"/>
                  </a:cubicBezTo>
                  <a:cubicBezTo>
                    <a:pt x="1900" y="5536"/>
                    <a:pt x="1917" y="5470"/>
                    <a:pt x="1905" y="5408"/>
                  </a:cubicBezTo>
                  <a:cubicBezTo>
                    <a:pt x="1850" y="5143"/>
                    <a:pt x="1825" y="4871"/>
                    <a:pt x="1825" y="4598"/>
                  </a:cubicBezTo>
                  <a:lnTo>
                    <a:pt x="1825" y="4173"/>
                  </a:lnTo>
                  <a:cubicBezTo>
                    <a:pt x="1825" y="4055"/>
                    <a:pt x="1921" y="3960"/>
                    <a:pt x="2039" y="3960"/>
                  </a:cubicBezTo>
                  <a:cubicBezTo>
                    <a:pt x="2157" y="3960"/>
                    <a:pt x="2252" y="4055"/>
                    <a:pt x="2252" y="4173"/>
                  </a:cubicBezTo>
                  <a:lnTo>
                    <a:pt x="2252" y="4598"/>
                  </a:lnTo>
                  <a:cubicBezTo>
                    <a:pt x="2252" y="6065"/>
                    <a:pt x="3119" y="7398"/>
                    <a:pt x="4459" y="7994"/>
                  </a:cubicBezTo>
                  <a:cubicBezTo>
                    <a:pt x="4562" y="8040"/>
                    <a:pt x="4671" y="8063"/>
                    <a:pt x="4781" y="8063"/>
                  </a:cubicBezTo>
                  <a:cubicBezTo>
                    <a:pt x="4955" y="8063"/>
                    <a:pt x="5128" y="8006"/>
                    <a:pt x="5273" y="7893"/>
                  </a:cubicBezTo>
                  <a:cubicBezTo>
                    <a:pt x="5505" y="7712"/>
                    <a:pt x="5617" y="7419"/>
                    <a:pt x="5566" y="7127"/>
                  </a:cubicBezTo>
                  <a:cubicBezTo>
                    <a:pt x="5511" y="6823"/>
                    <a:pt x="5435" y="6528"/>
                    <a:pt x="5330" y="6229"/>
                  </a:cubicBezTo>
                  <a:cubicBezTo>
                    <a:pt x="5301" y="6145"/>
                    <a:pt x="5220" y="6087"/>
                    <a:pt x="5130" y="6087"/>
                  </a:cubicBezTo>
                  <a:lnTo>
                    <a:pt x="4167" y="6087"/>
                  </a:lnTo>
                  <a:cubicBezTo>
                    <a:pt x="4050" y="6087"/>
                    <a:pt x="3954" y="5991"/>
                    <a:pt x="3954" y="5873"/>
                  </a:cubicBezTo>
                  <a:cubicBezTo>
                    <a:pt x="3954" y="5755"/>
                    <a:pt x="4050" y="5660"/>
                    <a:pt x="4167" y="5660"/>
                  </a:cubicBezTo>
                  <a:lnTo>
                    <a:pt x="4760" y="5660"/>
                  </a:lnTo>
                  <a:cubicBezTo>
                    <a:pt x="4831" y="5660"/>
                    <a:pt x="4900" y="5623"/>
                    <a:pt x="4939" y="5563"/>
                  </a:cubicBezTo>
                  <a:cubicBezTo>
                    <a:pt x="4977" y="5501"/>
                    <a:pt x="4983" y="5424"/>
                    <a:pt x="4953" y="5358"/>
                  </a:cubicBezTo>
                  <a:cubicBezTo>
                    <a:pt x="4654" y="4706"/>
                    <a:pt x="4470" y="4014"/>
                    <a:pt x="4404" y="3299"/>
                  </a:cubicBezTo>
                  <a:cubicBezTo>
                    <a:pt x="4395" y="3188"/>
                    <a:pt x="4304" y="3106"/>
                    <a:pt x="4194" y="3106"/>
                  </a:cubicBezTo>
                  <a:lnTo>
                    <a:pt x="3742" y="3106"/>
                  </a:lnTo>
                  <a:cubicBezTo>
                    <a:pt x="2922" y="3106"/>
                    <a:pt x="2252" y="2438"/>
                    <a:pt x="2252" y="1615"/>
                  </a:cubicBezTo>
                  <a:cubicBezTo>
                    <a:pt x="2252" y="1284"/>
                    <a:pt x="2268" y="1185"/>
                    <a:pt x="2294" y="1185"/>
                  </a:cubicBezTo>
                  <a:cubicBezTo>
                    <a:pt x="2333" y="1185"/>
                    <a:pt x="2395" y="1401"/>
                    <a:pt x="2466" y="1401"/>
                  </a:cubicBezTo>
                  <a:cubicBezTo>
                    <a:pt x="2583" y="1401"/>
                    <a:pt x="2675" y="1493"/>
                    <a:pt x="2679" y="1607"/>
                  </a:cubicBezTo>
                  <a:cubicBezTo>
                    <a:pt x="2695" y="2208"/>
                    <a:pt x="3163" y="2679"/>
                    <a:pt x="3742" y="2679"/>
                  </a:cubicBezTo>
                  <a:lnTo>
                    <a:pt x="4167" y="2679"/>
                  </a:lnTo>
                  <a:cubicBezTo>
                    <a:pt x="4285" y="2679"/>
                    <a:pt x="4381" y="2583"/>
                    <a:pt x="4381" y="2466"/>
                  </a:cubicBezTo>
                  <a:lnTo>
                    <a:pt x="4381" y="635"/>
                  </a:lnTo>
                  <a:cubicBezTo>
                    <a:pt x="4381" y="517"/>
                    <a:pt x="4476" y="421"/>
                    <a:pt x="4594" y="421"/>
                  </a:cubicBezTo>
                  <a:cubicBezTo>
                    <a:pt x="4712" y="421"/>
                    <a:pt x="4808" y="517"/>
                    <a:pt x="4808" y="635"/>
                  </a:cubicBezTo>
                  <a:lnTo>
                    <a:pt x="4808" y="2739"/>
                  </a:lnTo>
                  <a:cubicBezTo>
                    <a:pt x="4808" y="3230"/>
                    <a:pt x="4871" y="3720"/>
                    <a:pt x="4993" y="4198"/>
                  </a:cubicBezTo>
                  <a:cubicBezTo>
                    <a:pt x="5018" y="4294"/>
                    <a:pt x="5105" y="4359"/>
                    <a:pt x="5200" y="4359"/>
                  </a:cubicBezTo>
                  <a:cubicBezTo>
                    <a:pt x="5209" y="4359"/>
                    <a:pt x="5219" y="4358"/>
                    <a:pt x="5229" y="4357"/>
                  </a:cubicBezTo>
                  <a:cubicBezTo>
                    <a:pt x="6394" y="4195"/>
                    <a:pt x="7288" y="3225"/>
                    <a:pt x="7356" y="2052"/>
                  </a:cubicBezTo>
                  <a:cubicBezTo>
                    <a:pt x="7363" y="1930"/>
                    <a:pt x="7266" y="1827"/>
                    <a:pt x="7145" y="1827"/>
                  </a:cubicBezTo>
                  <a:lnTo>
                    <a:pt x="6723" y="1827"/>
                  </a:lnTo>
                  <a:cubicBezTo>
                    <a:pt x="6605" y="1827"/>
                    <a:pt x="6509" y="1731"/>
                    <a:pt x="6509" y="1613"/>
                  </a:cubicBezTo>
                  <a:cubicBezTo>
                    <a:pt x="6509" y="1496"/>
                    <a:pt x="6605" y="1400"/>
                    <a:pt x="6723" y="1400"/>
                  </a:cubicBezTo>
                  <a:lnTo>
                    <a:pt x="7148" y="1400"/>
                  </a:lnTo>
                  <a:cubicBezTo>
                    <a:pt x="7266" y="1400"/>
                    <a:pt x="7361" y="1304"/>
                    <a:pt x="7361" y="1186"/>
                  </a:cubicBezTo>
                  <a:lnTo>
                    <a:pt x="7361" y="633"/>
                  </a:lnTo>
                  <a:cubicBezTo>
                    <a:pt x="7361" y="515"/>
                    <a:pt x="7457" y="420"/>
                    <a:pt x="7575" y="420"/>
                  </a:cubicBezTo>
                  <a:cubicBezTo>
                    <a:pt x="7693" y="420"/>
                    <a:pt x="7788" y="515"/>
                    <a:pt x="7788" y="633"/>
                  </a:cubicBezTo>
                  <a:lnTo>
                    <a:pt x="7788" y="1902"/>
                  </a:lnTo>
                  <a:cubicBezTo>
                    <a:pt x="7788" y="2217"/>
                    <a:pt x="7738" y="2526"/>
                    <a:pt x="7640" y="2820"/>
                  </a:cubicBezTo>
                  <a:cubicBezTo>
                    <a:pt x="7618" y="2885"/>
                    <a:pt x="7628" y="2957"/>
                    <a:pt x="7669" y="3012"/>
                  </a:cubicBezTo>
                  <a:cubicBezTo>
                    <a:pt x="7709" y="3068"/>
                    <a:pt x="7774" y="3100"/>
                    <a:pt x="7841" y="3100"/>
                  </a:cubicBezTo>
                  <a:lnTo>
                    <a:pt x="8002" y="3100"/>
                  </a:lnTo>
                  <a:cubicBezTo>
                    <a:pt x="8589" y="3100"/>
                    <a:pt x="9066" y="2623"/>
                    <a:pt x="9066" y="2037"/>
                  </a:cubicBezTo>
                  <a:lnTo>
                    <a:pt x="9066" y="1612"/>
                  </a:lnTo>
                  <a:cubicBezTo>
                    <a:pt x="9066" y="1494"/>
                    <a:pt x="9162" y="1398"/>
                    <a:pt x="9279" y="1398"/>
                  </a:cubicBezTo>
                  <a:cubicBezTo>
                    <a:pt x="9397" y="1398"/>
                    <a:pt x="9493" y="1494"/>
                    <a:pt x="9493" y="1612"/>
                  </a:cubicBezTo>
                  <a:lnTo>
                    <a:pt x="9493" y="2037"/>
                  </a:lnTo>
                  <a:cubicBezTo>
                    <a:pt x="9493" y="2857"/>
                    <a:pt x="8825" y="3527"/>
                    <a:pt x="8002" y="3527"/>
                  </a:cubicBezTo>
                  <a:lnTo>
                    <a:pt x="7400" y="3527"/>
                  </a:lnTo>
                  <a:cubicBezTo>
                    <a:pt x="7332" y="3527"/>
                    <a:pt x="7267" y="3561"/>
                    <a:pt x="7229" y="3614"/>
                  </a:cubicBezTo>
                  <a:cubicBezTo>
                    <a:pt x="6845" y="4139"/>
                    <a:pt x="6288" y="4525"/>
                    <a:pt x="5666" y="4697"/>
                  </a:cubicBezTo>
                  <a:cubicBezTo>
                    <a:pt x="5601" y="4716"/>
                    <a:pt x="5549" y="4762"/>
                    <a:pt x="5526" y="4822"/>
                  </a:cubicBezTo>
                  <a:lnTo>
                    <a:pt x="5401" y="5133"/>
                  </a:lnTo>
                  <a:cubicBezTo>
                    <a:pt x="5379" y="5190"/>
                    <a:pt x="5380" y="5255"/>
                    <a:pt x="5408" y="5308"/>
                  </a:cubicBezTo>
                  <a:cubicBezTo>
                    <a:pt x="5735" y="5953"/>
                    <a:pt x="5947" y="6646"/>
                    <a:pt x="6038" y="7369"/>
                  </a:cubicBezTo>
                  <a:cubicBezTo>
                    <a:pt x="6097" y="7835"/>
                    <a:pt x="6493" y="8178"/>
                    <a:pt x="6954" y="8178"/>
                  </a:cubicBezTo>
                  <a:cubicBezTo>
                    <a:pt x="6977" y="8178"/>
                    <a:pt x="7001" y="8177"/>
                    <a:pt x="7024" y="8175"/>
                  </a:cubicBezTo>
                  <a:cubicBezTo>
                    <a:pt x="7186" y="8162"/>
                    <a:pt x="7584" y="8127"/>
                    <a:pt x="7765" y="8074"/>
                  </a:cubicBezTo>
                  <a:cubicBezTo>
                    <a:pt x="7855" y="8046"/>
                    <a:pt x="7918" y="7963"/>
                    <a:pt x="7918" y="7869"/>
                  </a:cubicBezTo>
                  <a:lnTo>
                    <a:pt x="7918" y="5439"/>
                  </a:lnTo>
                  <a:cubicBezTo>
                    <a:pt x="7918" y="5321"/>
                    <a:pt x="8013" y="5225"/>
                    <a:pt x="8131" y="5225"/>
                  </a:cubicBezTo>
                  <a:cubicBezTo>
                    <a:pt x="8249" y="5225"/>
                    <a:pt x="8345" y="5321"/>
                    <a:pt x="8345" y="5439"/>
                  </a:cubicBezTo>
                  <a:lnTo>
                    <a:pt x="8345" y="7457"/>
                  </a:lnTo>
                  <a:cubicBezTo>
                    <a:pt x="8345" y="7536"/>
                    <a:pt x="8389" y="7610"/>
                    <a:pt x="8458" y="7647"/>
                  </a:cubicBezTo>
                  <a:cubicBezTo>
                    <a:pt x="8489" y="7663"/>
                    <a:pt x="8522" y="7671"/>
                    <a:pt x="8556" y="7671"/>
                  </a:cubicBezTo>
                  <a:cubicBezTo>
                    <a:pt x="8599" y="7671"/>
                    <a:pt x="8642" y="7658"/>
                    <a:pt x="8679" y="7632"/>
                  </a:cubicBezTo>
                  <a:cubicBezTo>
                    <a:pt x="9534" y="7035"/>
                    <a:pt x="10046" y="6056"/>
                    <a:pt x="10046" y="5014"/>
                  </a:cubicBezTo>
                  <a:cubicBezTo>
                    <a:pt x="10046" y="4612"/>
                    <a:pt x="10061" y="4488"/>
                    <a:pt x="10085" y="4488"/>
                  </a:cubicBezTo>
                  <a:cubicBezTo>
                    <a:pt x="10123" y="4488"/>
                    <a:pt x="10187" y="4800"/>
                    <a:pt x="10260" y="4800"/>
                  </a:cubicBezTo>
                  <a:cubicBezTo>
                    <a:pt x="10377" y="4800"/>
                    <a:pt x="10473" y="4896"/>
                    <a:pt x="10473" y="5014"/>
                  </a:cubicBezTo>
                  <a:cubicBezTo>
                    <a:pt x="10473" y="5265"/>
                    <a:pt x="10447" y="5518"/>
                    <a:pt x="10395" y="5763"/>
                  </a:cubicBezTo>
                  <a:cubicBezTo>
                    <a:pt x="10372" y="5876"/>
                    <a:pt x="10445" y="5991"/>
                    <a:pt x="10560" y="6014"/>
                  </a:cubicBezTo>
                  <a:cubicBezTo>
                    <a:pt x="10574" y="6017"/>
                    <a:pt x="10589" y="6019"/>
                    <a:pt x="10603" y="6019"/>
                  </a:cubicBezTo>
                  <a:cubicBezTo>
                    <a:pt x="10701" y="6019"/>
                    <a:pt x="10791" y="5950"/>
                    <a:pt x="10812" y="5851"/>
                  </a:cubicBezTo>
                  <a:lnTo>
                    <a:pt x="10812" y="5851"/>
                  </a:lnTo>
                  <a:lnTo>
                    <a:pt x="10809" y="5863"/>
                  </a:lnTo>
                  <a:cubicBezTo>
                    <a:pt x="10865" y="5588"/>
                    <a:pt x="10894" y="5306"/>
                    <a:pt x="10894" y="5025"/>
                  </a:cubicBezTo>
                  <a:cubicBezTo>
                    <a:pt x="10894" y="4744"/>
                    <a:pt x="10607" y="4386"/>
                    <a:pt x="10257" y="4386"/>
                  </a:cubicBezTo>
                  <a:cubicBezTo>
                    <a:pt x="9905" y="4386"/>
                    <a:pt x="9618" y="4674"/>
                    <a:pt x="9618" y="5025"/>
                  </a:cubicBezTo>
                  <a:cubicBezTo>
                    <a:pt x="9618" y="5782"/>
                    <a:pt x="9304" y="6500"/>
                    <a:pt x="8766" y="7020"/>
                  </a:cubicBezTo>
                  <a:lnTo>
                    <a:pt x="8766" y="5449"/>
                  </a:lnTo>
                  <a:cubicBezTo>
                    <a:pt x="8766" y="5099"/>
                    <a:pt x="8479" y="4812"/>
                    <a:pt x="8127" y="4812"/>
                  </a:cubicBezTo>
                  <a:cubicBezTo>
                    <a:pt x="7777" y="4812"/>
                    <a:pt x="7488" y="5099"/>
                    <a:pt x="7488" y="5449"/>
                  </a:cubicBezTo>
                  <a:lnTo>
                    <a:pt x="7488" y="7706"/>
                  </a:lnTo>
                  <a:cubicBezTo>
                    <a:pt x="7376" y="7725"/>
                    <a:pt x="7211" y="7743"/>
                    <a:pt x="6990" y="7762"/>
                  </a:cubicBezTo>
                  <a:cubicBezTo>
                    <a:pt x="6978" y="7763"/>
                    <a:pt x="6966" y="7763"/>
                    <a:pt x="6954" y="7763"/>
                  </a:cubicBezTo>
                  <a:cubicBezTo>
                    <a:pt x="6704" y="7763"/>
                    <a:pt x="6490" y="7580"/>
                    <a:pt x="6458" y="7326"/>
                  </a:cubicBezTo>
                  <a:cubicBezTo>
                    <a:pt x="6366" y="6587"/>
                    <a:pt x="6153" y="5875"/>
                    <a:pt x="5829" y="5212"/>
                  </a:cubicBezTo>
                  <a:lnTo>
                    <a:pt x="5881" y="5086"/>
                  </a:lnTo>
                  <a:cubicBezTo>
                    <a:pt x="6519" y="4885"/>
                    <a:pt x="7089" y="4490"/>
                    <a:pt x="7506" y="3960"/>
                  </a:cubicBezTo>
                  <a:lnTo>
                    <a:pt x="8000" y="3960"/>
                  </a:lnTo>
                  <a:cubicBezTo>
                    <a:pt x="9056" y="3960"/>
                    <a:pt x="9915" y="3100"/>
                    <a:pt x="9915" y="2045"/>
                  </a:cubicBezTo>
                  <a:lnTo>
                    <a:pt x="9915" y="1619"/>
                  </a:lnTo>
                  <a:cubicBezTo>
                    <a:pt x="9915" y="1267"/>
                    <a:pt x="9628" y="980"/>
                    <a:pt x="9276" y="980"/>
                  </a:cubicBezTo>
                  <a:cubicBezTo>
                    <a:pt x="8926" y="980"/>
                    <a:pt x="8639" y="1267"/>
                    <a:pt x="8639" y="1619"/>
                  </a:cubicBezTo>
                  <a:lnTo>
                    <a:pt x="8639" y="2045"/>
                  </a:lnTo>
                  <a:cubicBezTo>
                    <a:pt x="8639" y="2354"/>
                    <a:pt x="8418" y="2613"/>
                    <a:pt x="8125" y="2670"/>
                  </a:cubicBezTo>
                  <a:cubicBezTo>
                    <a:pt x="8184" y="2421"/>
                    <a:pt x="8214" y="2168"/>
                    <a:pt x="8214" y="1908"/>
                  </a:cubicBezTo>
                  <a:lnTo>
                    <a:pt x="8214" y="639"/>
                  </a:lnTo>
                  <a:cubicBezTo>
                    <a:pt x="8214" y="287"/>
                    <a:pt x="7927" y="0"/>
                    <a:pt x="7575" y="0"/>
                  </a:cubicBezTo>
                  <a:cubicBezTo>
                    <a:pt x="7223" y="0"/>
                    <a:pt x="6936" y="287"/>
                    <a:pt x="6936" y="639"/>
                  </a:cubicBezTo>
                  <a:lnTo>
                    <a:pt x="6936" y="979"/>
                  </a:lnTo>
                  <a:lnTo>
                    <a:pt x="6723" y="979"/>
                  </a:lnTo>
                  <a:cubicBezTo>
                    <a:pt x="6372" y="979"/>
                    <a:pt x="6085" y="1266"/>
                    <a:pt x="6085" y="1618"/>
                  </a:cubicBezTo>
                  <a:cubicBezTo>
                    <a:pt x="6085" y="1968"/>
                    <a:pt x="6372" y="2257"/>
                    <a:pt x="6723" y="2257"/>
                  </a:cubicBezTo>
                  <a:lnTo>
                    <a:pt x="6907" y="2257"/>
                  </a:lnTo>
                  <a:cubicBezTo>
                    <a:pt x="6770" y="3062"/>
                    <a:pt x="6159" y="3715"/>
                    <a:pt x="5361" y="3902"/>
                  </a:cubicBezTo>
                  <a:cubicBezTo>
                    <a:pt x="5277" y="3520"/>
                    <a:pt x="5234" y="3132"/>
                    <a:pt x="5234" y="2744"/>
                  </a:cubicBezTo>
                  <a:lnTo>
                    <a:pt x="5234" y="639"/>
                  </a:lnTo>
                  <a:cubicBezTo>
                    <a:pt x="5234" y="287"/>
                    <a:pt x="4947" y="0"/>
                    <a:pt x="4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3" name="Google Shape;283;p39"/>
          <p:cNvGrpSpPr/>
          <p:nvPr/>
        </p:nvGrpSpPr>
        <p:grpSpPr>
          <a:xfrm>
            <a:off x="6384824" y="1551865"/>
            <a:ext cx="290146" cy="353562"/>
            <a:chOff x="8027516" y="1590652"/>
            <a:chExt cx="258344" cy="314809"/>
          </a:xfrm>
        </p:grpSpPr>
        <p:sp>
          <p:nvSpPr>
            <p:cNvPr id="284" name="Google Shape;284;p39"/>
            <p:cNvSpPr/>
            <p:nvPr/>
          </p:nvSpPr>
          <p:spPr>
            <a:xfrm>
              <a:off x="8027516" y="1590652"/>
              <a:ext cx="258344" cy="314809"/>
            </a:xfrm>
            <a:custGeom>
              <a:avLst/>
              <a:gdLst/>
              <a:ahLst/>
              <a:cxnLst/>
              <a:rect l="l" t="t" r="r" b="b"/>
              <a:pathLst>
                <a:path w="8940" h="10894" extrusionOk="0">
                  <a:moveTo>
                    <a:pt x="1249" y="4378"/>
                  </a:moveTo>
                  <a:cubicBezTo>
                    <a:pt x="1315" y="4378"/>
                    <a:pt x="1368" y="4419"/>
                    <a:pt x="1403" y="4455"/>
                  </a:cubicBezTo>
                  <a:cubicBezTo>
                    <a:pt x="1448" y="4500"/>
                    <a:pt x="1508" y="4550"/>
                    <a:pt x="1618" y="4633"/>
                  </a:cubicBezTo>
                  <a:cubicBezTo>
                    <a:pt x="1847" y="4805"/>
                    <a:pt x="2131" y="5016"/>
                    <a:pt x="2131" y="5441"/>
                  </a:cubicBezTo>
                  <a:cubicBezTo>
                    <a:pt x="2131" y="5866"/>
                    <a:pt x="1788" y="6064"/>
                    <a:pt x="1374" y="6268"/>
                  </a:cubicBezTo>
                  <a:cubicBezTo>
                    <a:pt x="1134" y="6389"/>
                    <a:pt x="982" y="6474"/>
                    <a:pt x="910" y="6567"/>
                  </a:cubicBezTo>
                  <a:cubicBezTo>
                    <a:pt x="840" y="6657"/>
                    <a:pt x="851" y="6786"/>
                    <a:pt x="937" y="6860"/>
                  </a:cubicBezTo>
                  <a:cubicBezTo>
                    <a:pt x="1053" y="6960"/>
                    <a:pt x="1292" y="7053"/>
                    <a:pt x="1567" y="7157"/>
                  </a:cubicBezTo>
                  <a:cubicBezTo>
                    <a:pt x="2126" y="7368"/>
                    <a:pt x="2555" y="7562"/>
                    <a:pt x="2555" y="7995"/>
                  </a:cubicBezTo>
                  <a:cubicBezTo>
                    <a:pt x="2555" y="8428"/>
                    <a:pt x="2172" y="8679"/>
                    <a:pt x="1799" y="8866"/>
                  </a:cubicBezTo>
                  <a:cubicBezTo>
                    <a:pt x="1490" y="9021"/>
                    <a:pt x="1343" y="9112"/>
                    <a:pt x="1293" y="9237"/>
                  </a:cubicBezTo>
                  <a:cubicBezTo>
                    <a:pt x="1284" y="9262"/>
                    <a:pt x="1278" y="9289"/>
                    <a:pt x="1278" y="9314"/>
                  </a:cubicBezTo>
                  <a:cubicBezTo>
                    <a:pt x="1278" y="9526"/>
                    <a:pt x="1414" y="9671"/>
                    <a:pt x="1618" y="9826"/>
                  </a:cubicBezTo>
                  <a:cubicBezTo>
                    <a:pt x="1814" y="9970"/>
                    <a:pt x="2031" y="10169"/>
                    <a:pt x="2104" y="10463"/>
                  </a:cubicBezTo>
                  <a:lnTo>
                    <a:pt x="1652" y="10463"/>
                  </a:lnTo>
                  <a:cubicBezTo>
                    <a:pt x="1595" y="10356"/>
                    <a:pt x="1493" y="10262"/>
                    <a:pt x="1365" y="10166"/>
                  </a:cubicBezTo>
                  <a:cubicBezTo>
                    <a:pt x="1127" y="9988"/>
                    <a:pt x="854" y="9731"/>
                    <a:pt x="853" y="9316"/>
                  </a:cubicBezTo>
                  <a:lnTo>
                    <a:pt x="853" y="9316"/>
                  </a:lnTo>
                  <a:cubicBezTo>
                    <a:pt x="854" y="8883"/>
                    <a:pt x="1236" y="8633"/>
                    <a:pt x="1610" y="8445"/>
                  </a:cubicBezTo>
                  <a:cubicBezTo>
                    <a:pt x="1848" y="8326"/>
                    <a:pt x="2001" y="8239"/>
                    <a:pt x="2073" y="8148"/>
                  </a:cubicBezTo>
                  <a:cubicBezTo>
                    <a:pt x="2142" y="8058"/>
                    <a:pt x="2132" y="7929"/>
                    <a:pt x="2045" y="7855"/>
                  </a:cubicBezTo>
                  <a:cubicBezTo>
                    <a:pt x="1929" y="7753"/>
                    <a:pt x="1692" y="7662"/>
                    <a:pt x="1417" y="7558"/>
                  </a:cubicBezTo>
                  <a:cubicBezTo>
                    <a:pt x="857" y="7347"/>
                    <a:pt x="428" y="7153"/>
                    <a:pt x="428" y="6720"/>
                  </a:cubicBezTo>
                  <a:cubicBezTo>
                    <a:pt x="428" y="6287"/>
                    <a:pt x="771" y="6097"/>
                    <a:pt x="1184" y="5890"/>
                  </a:cubicBezTo>
                  <a:cubicBezTo>
                    <a:pt x="1493" y="5735"/>
                    <a:pt x="1640" y="5646"/>
                    <a:pt x="1690" y="5520"/>
                  </a:cubicBezTo>
                  <a:cubicBezTo>
                    <a:pt x="1699" y="5494"/>
                    <a:pt x="1705" y="5469"/>
                    <a:pt x="1705" y="5442"/>
                  </a:cubicBezTo>
                  <a:cubicBezTo>
                    <a:pt x="1705" y="5241"/>
                    <a:pt x="1582" y="5138"/>
                    <a:pt x="1365" y="4974"/>
                  </a:cubicBezTo>
                  <a:cubicBezTo>
                    <a:pt x="1264" y="4898"/>
                    <a:pt x="1139" y="4805"/>
                    <a:pt x="1038" y="4683"/>
                  </a:cubicBezTo>
                  <a:cubicBezTo>
                    <a:pt x="977" y="4606"/>
                    <a:pt x="1005" y="4525"/>
                    <a:pt x="1019" y="4493"/>
                  </a:cubicBezTo>
                  <a:cubicBezTo>
                    <a:pt x="1031" y="4467"/>
                    <a:pt x="1083" y="4378"/>
                    <a:pt x="1197" y="4378"/>
                  </a:cubicBezTo>
                  <a:close/>
                  <a:moveTo>
                    <a:pt x="4765" y="425"/>
                  </a:moveTo>
                  <a:cubicBezTo>
                    <a:pt x="4880" y="425"/>
                    <a:pt x="4930" y="514"/>
                    <a:pt x="4944" y="541"/>
                  </a:cubicBezTo>
                  <a:cubicBezTo>
                    <a:pt x="4958" y="572"/>
                    <a:pt x="4986" y="653"/>
                    <a:pt x="4923" y="731"/>
                  </a:cubicBezTo>
                  <a:cubicBezTo>
                    <a:pt x="4824" y="853"/>
                    <a:pt x="4699" y="946"/>
                    <a:pt x="4598" y="1022"/>
                  </a:cubicBezTo>
                  <a:cubicBezTo>
                    <a:pt x="4393" y="1174"/>
                    <a:pt x="4258" y="1320"/>
                    <a:pt x="4258" y="1533"/>
                  </a:cubicBezTo>
                  <a:cubicBezTo>
                    <a:pt x="4258" y="1621"/>
                    <a:pt x="4258" y="1645"/>
                    <a:pt x="4260" y="1645"/>
                  </a:cubicBezTo>
                  <a:cubicBezTo>
                    <a:pt x="4262" y="1645"/>
                    <a:pt x="4265" y="1608"/>
                    <a:pt x="4270" y="1608"/>
                  </a:cubicBezTo>
                  <a:cubicBezTo>
                    <a:pt x="4271" y="1608"/>
                    <a:pt x="4272" y="1609"/>
                    <a:pt x="4272" y="1611"/>
                  </a:cubicBezTo>
                  <a:cubicBezTo>
                    <a:pt x="4321" y="1736"/>
                    <a:pt x="4467" y="1826"/>
                    <a:pt x="4777" y="1980"/>
                  </a:cubicBezTo>
                  <a:cubicBezTo>
                    <a:pt x="5151" y="2167"/>
                    <a:pt x="5534" y="2416"/>
                    <a:pt x="5534" y="2852"/>
                  </a:cubicBezTo>
                  <a:cubicBezTo>
                    <a:pt x="5534" y="3289"/>
                    <a:pt x="5138" y="3510"/>
                    <a:pt x="4545" y="3732"/>
                  </a:cubicBezTo>
                  <a:cubicBezTo>
                    <a:pt x="4268" y="3835"/>
                    <a:pt x="4031" y="3929"/>
                    <a:pt x="3915" y="4028"/>
                  </a:cubicBezTo>
                  <a:cubicBezTo>
                    <a:pt x="3828" y="4103"/>
                    <a:pt x="3817" y="4233"/>
                    <a:pt x="3887" y="4321"/>
                  </a:cubicBezTo>
                  <a:cubicBezTo>
                    <a:pt x="3959" y="4412"/>
                    <a:pt x="4112" y="4499"/>
                    <a:pt x="4350" y="4618"/>
                  </a:cubicBezTo>
                  <a:cubicBezTo>
                    <a:pt x="4765" y="4824"/>
                    <a:pt x="5107" y="5030"/>
                    <a:pt x="5107" y="5447"/>
                  </a:cubicBezTo>
                  <a:cubicBezTo>
                    <a:pt x="5107" y="5862"/>
                    <a:pt x="4824" y="6086"/>
                    <a:pt x="4596" y="6255"/>
                  </a:cubicBezTo>
                  <a:cubicBezTo>
                    <a:pt x="4378" y="6418"/>
                    <a:pt x="4255" y="6520"/>
                    <a:pt x="4255" y="6722"/>
                  </a:cubicBezTo>
                  <a:cubicBezTo>
                    <a:pt x="4255" y="6925"/>
                    <a:pt x="4378" y="7028"/>
                    <a:pt x="4596" y="7190"/>
                  </a:cubicBezTo>
                  <a:cubicBezTo>
                    <a:pt x="4824" y="7360"/>
                    <a:pt x="5107" y="7572"/>
                    <a:pt x="5107" y="7996"/>
                  </a:cubicBezTo>
                  <a:cubicBezTo>
                    <a:pt x="5107" y="8422"/>
                    <a:pt x="4724" y="8681"/>
                    <a:pt x="4350" y="8869"/>
                  </a:cubicBezTo>
                  <a:cubicBezTo>
                    <a:pt x="4037" y="9025"/>
                    <a:pt x="3897" y="9112"/>
                    <a:pt x="3847" y="9233"/>
                  </a:cubicBezTo>
                  <a:cubicBezTo>
                    <a:pt x="3826" y="9283"/>
                    <a:pt x="3825" y="9340"/>
                    <a:pt x="3845" y="9392"/>
                  </a:cubicBezTo>
                  <a:cubicBezTo>
                    <a:pt x="3920" y="9589"/>
                    <a:pt x="4347" y="9805"/>
                    <a:pt x="4353" y="9810"/>
                  </a:cubicBezTo>
                  <a:cubicBezTo>
                    <a:pt x="4659" y="9964"/>
                    <a:pt x="4974" y="10160"/>
                    <a:pt x="5076" y="10468"/>
                  </a:cubicBezTo>
                  <a:lnTo>
                    <a:pt x="4568" y="10468"/>
                  </a:lnTo>
                  <a:cubicBezTo>
                    <a:pt x="4417" y="10322"/>
                    <a:pt x="4165" y="10192"/>
                    <a:pt x="4162" y="10189"/>
                  </a:cubicBezTo>
                  <a:cubicBezTo>
                    <a:pt x="3788" y="10003"/>
                    <a:pt x="3405" y="9754"/>
                    <a:pt x="3405" y="9318"/>
                  </a:cubicBezTo>
                  <a:lnTo>
                    <a:pt x="3407" y="9318"/>
                  </a:lnTo>
                  <a:cubicBezTo>
                    <a:pt x="3407" y="8884"/>
                    <a:pt x="3789" y="8634"/>
                    <a:pt x="4163" y="8445"/>
                  </a:cubicBezTo>
                  <a:cubicBezTo>
                    <a:pt x="4478" y="8289"/>
                    <a:pt x="4618" y="8202"/>
                    <a:pt x="4667" y="8082"/>
                  </a:cubicBezTo>
                  <a:cubicBezTo>
                    <a:pt x="4679" y="8055"/>
                    <a:pt x="4684" y="8027"/>
                    <a:pt x="4684" y="8001"/>
                  </a:cubicBezTo>
                  <a:cubicBezTo>
                    <a:pt x="4684" y="7795"/>
                    <a:pt x="4561" y="7693"/>
                    <a:pt x="4343" y="7530"/>
                  </a:cubicBezTo>
                  <a:cubicBezTo>
                    <a:pt x="4115" y="7357"/>
                    <a:pt x="3832" y="7147"/>
                    <a:pt x="3832" y="6722"/>
                  </a:cubicBezTo>
                  <a:cubicBezTo>
                    <a:pt x="3832" y="6296"/>
                    <a:pt x="4115" y="6083"/>
                    <a:pt x="4343" y="5913"/>
                  </a:cubicBezTo>
                  <a:cubicBezTo>
                    <a:pt x="4561" y="5750"/>
                    <a:pt x="4684" y="5649"/>
                    <a:pt x="4684" y="5447"/>
                  </a:cubicBezTo>
                  <a:cubicBezTo>
                    <a:pt x="4684" y="5362"/>
                    <a:pt x="4683" y="5338"/>
                    <a:pt x="4682" y="5338"/>
                  </a:cubicBezTo>
                  <a:cubicBezTo>
                    <a:pt x="4679" y="5338"/>
                    <a:pt x="4676" y="5371"/>
                    <a:pt x="4672" y="5371"/>
                  </a:cubicBezTo>
                  <a:cubicBezTo>
                    <a:pt x="4671" y="5371"/>
                    <a:pt x="4670" y="5371"/>
                    <a:pt x="4670" y="5369"/>
                  </a:cubicBezTo>
                  <a:cubicBezTo>
                    <a:pt x="4620" y="5244"/>
                    <a:pt x="4474" y="5154"/>
                    <a:pt x="4163" y="4999"/>
                  </a:cubicBezTo>
                  <a:cubicBezTo>
                    <a:pt x="3750" y="4793"/>
                    <a:pt x="3407" y="4587"/>
                    <a:pt x="3407" y="4171"/>
                  </a:cubicBezTo>
                  <a:cubicBezTo>
                    <a:pt x="3407" y="3756"/>
                    <a:pt x="3803" y="3514"/>
                    <a:pt x="4397" y="3292"/>
                  </a:cubicBezTo>
                  <a:cubicBezTo>
                    <a:pt x="4673" y="3189"/>
                    <a:pt x="4910" y="3095"/>
                    <a:pt x="5026" y="2996"/>
                  </a:cubicBezTo>
                  <a:cubicBezTo>
                    <a:pt x="5113" y="2920"/>
                    <a:pt x="5123" y="2791"/>
                    <a:pt x="5054" y="2703"/>
                  </a:cubicBezTo>
                  <a:cubicBezTo>
                    <a:pt x="4982" y="2610"/>
                    <a:pt x="4829" y="2525"/>
                    <a:pt x="4590" y="2404"/>
                  </a:cubicBezTo>
                  <a:cubicBezTo>
                    <a:pt x="4216" y="2217"/>
                    <a:pt x="3834" y="1969"/>
                    <a:pt x="3834" y="1533"/>
                  </a:cubicBezTo>
                  <a:cubicBezTo>
                    <a:pt x="3834" y="1097"/>
                    <a:pt x="4106" y="859"/>
                    <a:pt x="4343" y="681"/>
                  </a:cubicBezTo>
                  <a:cubicBezTo>
                    <a:pt x="4453" y="598"/>
                    <a:pt x="4515" y="548"/>
                    <a:pt x="4559" y="503"/>
                  </a:cubicBezTo>
                  <a:cubicBezTo>
                    <a:pt x="4593" y="467"/>
                    <a:pt x="4649" y="425"/>
                    <a:pt x="4714" y="425"/>
                  </a:cubicBezTo>
                  <a:close/>
                  <a:moveTo>
                    <a:pt x="4714" y="1"/>
                  </a:moveTo>
                  <a:cubicBezTo>
                    <a:pt x="4546" y="1"/>
                    <a:pt x="4384" y="74"/>
                    <a:pt x="4253" y="207"/>
                  </a:cubicBezTo>
                  <a:cubicBezTo>
                    <a:pt x="4218" y="242"/>
                    <a:pt x="4147" y="297"/>
                    <a:pt x="4088" y="341"/>
                  </a:cubicBezTo>
                  <a:cubicBezTo>
                    <a:pt x="3795" y="560"/>
                    <a:pt x="3407" y="922"/>
                    <a:pt x="3407" y="1533"/>
                  </a:cubicBezTo>
                  <a:cubicBezTo>
                    <a:pt x="3407" y="2144"/>
                    <a:pt x="4127" y="2650"/>
                    <a:pt x="4399" y="2786"/>
                  </a:cubicBezTo>
                  <a:cubicBezTo>
                    <a:pt x="4419" y="2796"/>
                    <a:pt x="4437" y="2805"/>
                    <a:pt x="4453" y="2814"/>
                  </a:cubicBezTo>
                  <a:cubicBezTo>
                    <a:pt x="4372" y="2847"/>
                    <a:pt x="4293" y="2877"/>
                    <a:pt x="4246" y="2893"/>
                  </a:cubicBezTo>
                  <a:cubicBezTo>
                    <a:pt x="3835" y="3048"/>
                    <a:pt x="2980" y="3367"/>
                    <a:pt x="2980" y="4172"/>
                  </a:cubicBezTo>
                  <a:cubicBezTo>
                    <a:pt x="2980" y="4976"/>
                    <a:pt x="3600" y="5197"/>
                    <a:pt x="3972" y="5382"/>
                  </a:cubicBezTo>
                  <a:cubicBezTo>
                    <a:pt x="4015" y="5404"/>
                    <a:pt x="4112" y="5453"/>
                    <a:pt x="4191" y="5497"/>
                  </a:cubicBezTo>
                  <a:cubicBezTo>
                    <a:pt x="4163" y="5519"/>
                    <a:pt x="4128" y="5545"/>
                    <a:pt x="4088" y="5575"/>
                  </a:cubicBezTo>
                  <a:cubicBezTo>
                    <a:pt x="3834" y="5766"/>
                    <a:pt x="3407" y="6087"/>
                    <a:pt x="3407" y="6726"/>
                  </a:cubicBezTo>
                  <a:cubicBezTo>
                    <a:pt x="3407" y="7363"/>
                    <a:pt x="3834" y="7684"/>
                    <a:pt x="4088" y="7876"/>
                  </a:cubicBezTo>
                  <a:cubicBezTo>
                    <a:pt x="4130" y="7906"/>
                    <a:pt x="4163" y="7934"/>
                    <a:pt x="4191" y="7957"/>
                  </a:cubicBezTo>
                  <a:cubicBezTo>
                    <a:pt x="4112" y="8001"/>
                    <a:pt x="4015" y="8051"/>
                    <a:pt x="3972" y="8070"/>
                  </a:cubicBezTo>
                  <a:cubicBezTo>
                    <a:pt x="3701" y="8207"/>
                    <a:pt x="2980" y="8566"/>
                    <a:pt x="2980" y="9321"/>
                  </a:cubicBezTo>
                  <a:cubicBezTo>
                    <a:pt x="2980" y="10078"/>
                    <a:pt x="3452" y="10288"/>
                    <a:pt x="3776" y="10472"/>
                  </a:cubicBezTo>
                  <a:lnTo>
                    <a:pt x="2538" y="10472"/>
                  </a:lnTo>
                  <a:cubicBezTo>
                    <a:pt x="2462" y="9988"/>
                    <a:pt x="2131" y="9686"/>
                    <a:pt x="1874" y="9493"/>
                  </a:cubicBezTo>
                  <a:cubicBezTo>
                    <a:pt x="1816" y="9449"/>
                    <a:pt x="1773" y="9412"/>
                    <a:pt x="1748" y="9384"/>
                  </a:cubicBezTo>
                  <a:cubicBezTo>
                    <a:pt x="1829" y="9336"/>
                    <a:pt x="1942" y="9280"/>
                    <a:pt x="1991" y="9255"/>
                  </a:cubicBezTo>
                  <a:cubicBezTo>
                    <a:pt x="2260" y="9119"/>
                    <a:pt x="2981" y="8760"/>
                    <a:pt x="2981" y="8004"/>
                  </a:cubicBezTo>
                  <a:cubicBezTo>
                    <a:pt x="2981" y="7249"/>
                    <a:pt x="2825" y="7377"/>
                    <a:pt x="2518" y="7154"/>
                  </a:cubicBezTo>
                  <a:cubicBezTo>
                    <a:pt x="2275" y="6978"/>
                    <a:pt x="1979" y="6867"/>
                    <a:pt x="1716" y="6767"/>
                  </a:cubicBezTo>
                  <a:cubicBezTo>
                    <a:pt x="1668" y="6750"/>
                    <a:pt x="1590" y="6720"/>
                    <a:pt x="1508" y="6689"/>
                  </a:cubicBezTo>
                  <a:lnTo>
                    <a:pt x="1564" y="6661"/>
                  </a:lnTo>
                  <a:cubicBezTo>
                    <a:pt x="1933" y="6476"/>
                    <a:pt x="2555" y="6167"/>
                    <a:pt x="2555" y="5453"/>
                  </a:cubicBezTo>
                  <a:cubicBezTo>
                    <a:pt x="2555" y="4739"/>
                    <a:pt x="2128" y="4493"/>
                    <a:pt x="1874" y="4302"/>
                  </a:cubicBezTo>
                  <a:cubicBezTo>
                    <a:pt x="1816" y="4258"/>
                    <a:pt x="1743" y="4203"/>
                    <a:pt x="1708" y="4168"/>
                  </a:cubicBezTo>
                  <a:cubicBezTo>
                    <a:pt x="1580" y="4035"/>
                    <a:pt x="1417" y="3962"/>
                    <a:pt x="1249" y="3962"/>
                  </a:cubicBezTo>
                  <a:lnTo>
                    <a:pt x="1197" y="3962"/>
                  </a:lnTo>
                  <a:cubicBezTo>
                    <a:pt x="955" y="3962"/>
                    <a:pt x="740" y="4100"/>
                    <a:pt x="634" y="4321"/>
                  </a:cubicBezTo>
                  <a:cubicBezTo>
                    <a:pt x="534" y="4536"/>
                    <a:pt x="563" y="4780"/>
                    <a:pt x="710" y="4963"/>
                  </a:cubicBezTo>
                  <a:cubicBezTo>
                    <a:pt x="843" y="5125"/>
                    <a:pt x="997" y="5241"/>
                    <a:pt x="1109" y="5323"/>
                  </a:cubicBezTo>
                  <a:cubicBezTo>
                    <a:pt x="1152" y="5354"/>
                    <a:pt x="1184" y="5381"/>
                    <a:pt x="1212" y="5403"/>
                  </a:cubicBezTo>
                  <a:cubicBezTo>
                    <a:pt x="1133" y="5447"/>
                    <a:pt x="1037" y="5497"/>
                    <a:pt x="993" y="5519"/>
                  </a:cubicBezTo>
                  <a:cubicBezTo>
                    <a:pt x="623" y="5704"/>
                    <a:pt x="1" y="6014"/>
                    <a:pt x="1" y="6727"/>
                  </a:cubicBezTo>
                  <a:cubicBezTo>
                    <a:pt x="1" y="7441"/>
                    <a:pt x="158" y="7355"/>
                    <a:pt x="464" y="7577"/>
                  </a:cubicBezTo>
                  <a:cubicBezTo>
                    <a:pt x="707" y="7753"/>
                    <a:pt x="1005" y="7864"/>
                    <a:pt x="1267" y="7964"/>
                  </a:cubicBezTo>
                  <a:cubicBezTo>
                    <a:pt x="1315" y="7982"/>
                    <a:pt x="1392" y="8011"/>
                    <a:pt x="1476" y="8043"/>
                  </a:cubicBezTo>
                  <a:lnTo>
                    <a:pt x="1420" y="8070"/>
                  </a:lnTo>
                  <a:cubicBezTo>
                    <a:pt x="1149" y="8207"/>
                    <a:pt x="428" y="8566"/>
                    <a:pt x="428" y="9321"/>
                  </a:cubicBezTo>
                  <a:cubicBezTo>
                    <a:pt x="428" y="10078"/>
                    <a:pt x="771" y="10248"/>
                    <a:pt x="1053" y="10472"/>
                  </a:cubicBezTo>
                  <a:lnTo>
                    <a:pt x="214" y="10472"/>
                  </a:lnTo>
                  <a:cubicBezTo>
                    <a:pt x="97" y="10472"/>
                    <a:pt x="2" y="10566"/>
                    <a:pt x="1" y="10683"/>
                  </a:cubicBezTo>
                  <a:cubicBezTo>
                    <a:pt x="1" y="10682"/>
                    <a:pt x="1" y="10681"/>
                    <a:pt x="1" y="10680"/>
                  </a:cubicBezTo>
                  <a:lnTo>
                    <a:pt x="1" y="10686"/>
                  </a:lnTo>
                  <a:cubicBezTo>
                    <a:pt x="1" y="10685"/>
                    <a:pt x="1" y="10684"/>
                    <a:pt x="1" y="10683"/>
                  </a:cubicBezTo>
                  <a:lnTo>
                    <a:pt x="1" y="10683"/>
                  </a:lnTo>
                  <a:cubicBezTo>
                    <a:pt x="2" y="10799"/>
                    <a:pt x="97" y="10893"/>
                    <a:pt x="214" y="10893"/>
                  </a:cubicBezTo>
                  <a:lnTo>
                    <a:pt x="8726" y="10893"/>
                  </a:lnTo>
                  <a:cubicBezTo>
                    <a:pt x="8844" y="10893"/>
                    <a:pt x="8940" y="10797"/>
                    <a:pt x="8940" y="10680"/>
                  </a:cubicBezTo>
                  <a:cubicBezTo>
                    <a:pt x="8940" y="10562"/>
                    <a:pt x="8844" y="10466"/>
                    <a:pt x="8726" y="10466"/>
                  </a:cubicBezTo>
                  <a:lnTo>
                    <a:pt x="8071" y="10466"/>
                  </a:lnTo>
                  <a:cubicBezTo>
                    <a:pt x="7993" y="9982"/>
                    <a:pt x="7662" y="9680"/>
                    <a:pt x="7408" y="9487"/>
                  </a:cubicBezTo>
                  <a:cubicBezTo>
                    <a:pt x="7297" y="9405"/>
                    <a:pt x="7249" y="9350"/>
                    <a:pt x="7240" y="9325"/>
                  </a:cubicBezTo>
                  <a:cubicBezTo>
                    <a:pt x="7263" y="9299"/>
                    <a:pt x="7321" y="9255"/>
                    <a:pt x="7408" y="9189"/>
                  </a:cubicBezTo>
                  <a:cubicBezTo>
                    <a:pt x="7699" y="8971"/>
                    <a:pt x="8088" y="8607"/>
                    <a:pt x="8088" y="7996"/>
                  </a:cubicBezTo>
                  <a:cubicBezTo>
                    <a:pt x="8088" y="7385"/>
                    <a:pt x="7904" y="7294"/>
                    <a:pt x="7540" y="7040"/>
                  </a:cubicBezTo>
                  <a:cubicBezTo>
                    <a:pt x="7503" y="7013"/>
                    <a:pt x="7461" y="7001"/>
                    <a:pt x="7418" y="7001"/>
                  </a:cubicBezTo>
                  <a:cubicBezTo>
                    <a:pt x="7351" y="7001"/>
                    <a:pt x="7285" y="7032"/>
                    <a:pt x="7243" y="7091"/>
                  </a:cubicBezTo>
                  <a:cubicBezTo>
                    <a:pt x="7175" y="7187"/>
                    <a:pt x="7199" y="7319"/>
                    <a:pt x="7294" y="7388"/>
                  </a:cubicBezTo>
                  <a:cubicBezTo>
                    <a:pt x="7544" y="7562"/>
                    <a:pt x="7661" y="7756"/>
                    <a:pt x="7661" y="7996"/>
                  </a:cubicBezTo>
                  <a:cubicBezTo>
                    <a:pt x="7661" y="8413"/>
                    <a:pt x="7388" y="8670"/>
                    <a:pt x="7150" y="8849"/>
                  </a:cubicBezTo>
                  <a:cubicBezTo>
                    <a:pt x="6932" y="9012"/>
                    <a:pt x="6808" y="9113"/>
                    <a:pt x="6808" y="9317"/>
                  </a:cubicBezTo>
                  <a:cubicBezTo>
                    <a:pt x="6808" y="9518"/>
                    <a:pt x="6945" y="9673"/>
                    <a:pt x="7150" y="9827"/>
                  </a:cubicBezTo>
                  <a:cubicBezTo>
                    <a:pt x="7344" y="9973"/>
                    <a:pt x="7562" y="10172"/>
                    <a:pt x="7636" y="10466"/>
                  </a:cubicBezTo>
                  <a:lnTo>
                    <a:pt x="7182" y="10466"/>
                  </a:lnTo>
                  <a:cubicBezTo>
                    <a:pt x="7125" y="10357"/>
                    <a:pt x="7025" y="10263"/>
                    <a:pt x="6895" y="10167"/>
                  </a:cubicBezTo>
                  <a:cubicBezTo>
                    <a:pt x="6658" y="9989"/>
                    <a:pt x="6385" y="9732"/>
                    <a:pt x="6385" y="9317"/>
                  </a:cubicBezTo>
                  <a:cubicBezTo>
                    <a:pt x="6385" y="8900"/>
                    <a:pt x="6657" y="8642"/>
                    <a:pt x="6895" y="8464"/>
                  </a:cubicBezTo>
                  <a:cubicBezTo>
                    <a:pt x="7112" y="8301"/>
                    <a:pt x="7235" y="8199"/>
                    <a:pt x="7235" y="7996"/>
                  </a:cubicBezTo>
                  <a:cubicBezTo>
                    <a:pt x="7235" y="7912"/>
                    <a:pt x="7235" y="7889"/>
                    <a:pt x="7233" y="7889"/>
                  </a:cubicBezTo>
                  <a:cubicBezTo>
                    <a:pt x="7231" y="7889"/>
                    <a:pt x="7228" y="7922"/>
                    <a:pt x="7223" y="7922"/>
                  </a:cubicBezTo>
                  <a:cubicBezTo>
                    <a:pt x="7222" y="7922"/>
                    <a:pt x="7221" y="7922"/>
                    <a:pt x="7221" y="7920"/>
                  </a:cubicBezTo>
                  <a:cubicBezTo>
                    <a:pt x="7172" y="7795"/>
                    <a:pt x="7026" y="7705"/>
                    <a:pt x="6716" y="7550"/>
                  </a:cubicBezTo>
                  <a:cubicBezTo>
                    <a:pt x="6301" y="7344"/>
                    <a:pt x="5959" y="7138"/>
                    <a:pt x="5959" y="6722"/>
                  </a:cubicBezTo>
                  <a:cubicBezTo>
                    <a:pt x="5959" y="6306"/>
                    <a:pt x="6387" y="6095"/>
                    <a:pt x="6948" y="5884"/>
                  </a:cubicBezTo>
                  <a:cubicBezTo>
                    <a:pt x="7225" y="5781"/>
                    <a:pt x="7462" y="5688"/>
                    <a:pt x="7578" y="5588"/>
                  </a:cubicBezTo>
                  <a:cubicBezTo>
                    <a:pt x="7665" y="5513"/>
                    <a:pt x="7675" y="5384"/>
                    <a:pt x="7606" y="5295"/>
                  </a:cubicBezTo>
                  <a:cubicBezTo>
                    <a:pt x="7534" y="5204"/>
                    <a:pt x="7381" y="5117"/>
                    <a:pt x="7143" y="4998"/>
                  </a:cubicBezTo>
                  <a:cubicBezTo>
                    <a:pt x="6728" y="4792"/>
                    <a:pt x="6386" y="4586"/>
                    <a:pt x="6386" y="4169"/>
                  </a:cubicBezTo>
                  <a:cubicBezTo>
                    <a:pt x="6386" y="3754"/>
                    <a:pt x="6669" y="3532"/>
                    <a:pt x="6895" y="3363"/>
                  </a:cubicBezTo>
                  <a:cubicBezTo>
                    <a:pt x="7006" y="3279"/>
                    <a:pt x="7066" y="3230"/>
                    <a:pt x="7110" y="3183"/>
                  </a:cubicBezTo>
                  <a:cubicBezTo>
                    <a:pt x="7146" y="3149"/>
                    <a:pt x="7201" y="3106"/>
                    <a:pt x="7265" y="3106"/>
                  </a:cubicBezTo>
                  <a:lnTo>
                    <a:pt x="7316" y="3106"/>
                  </a:lnTo>
                  <a:cubicBezTo>
                    <a:pt x="7433" y="3106"/>
                    <a:pt x="7483" y="3195"/>
                    <a:pt x="7496" y="3223"/>
                  </a:cubicBezTo>
                  <a:cubicBezTo>
                    <a:pt x="7511" y="3254"/>
                    <a:pt x="7537" y="3335"/>
                    <a:pt x="7475" y="3411"/>
                  </a:cubicBezTo>
                  <a:cubicBezTo>
                    <a:pt x="7375" y="3533"/>
                    <a:pt x="7250" y="3628"/>
                    <a:pt x="7148" y="3703"/>
                  </a:cubicBezTo>
                  <a:cubicBezTo>
                    <a:pt x="6932" y="3866"/>
                    <a:pt x="6808" y="3968"/>
                    <a:pt x="6808" y="4169"/>
                  </a:cubicBezTo>
                  <a:cubicBezTo>
                    <a:pt x="6808" y="4255"/>
                    <a:pt x="6810" y="4278"/>
                    <a:pt x="6811" y="4278"/>
                  </a:cubicBezTo>
                  <a:cubicBezTo>
                    <a:pt x="6814" y="4278"/>
                    <a:pt x="6817" y="4245"/>
                    <a:pt x="6821" y="4245"/>
                  </a:cubicBezTo>
                  <a:cubicBezTo>
                    <a:pt x="6822" y="4245"/>
                    <a:pt x="6823" y="4245"/>
                    <a:pt x="6823" y="4247"/>
                  </a:cubicBezTo>
                  <a:cubicBezTo>
                    <a:pt x="6873" y="4372"/>
                    <a:pt x="7019" y="4462"/>
                    <a:pt x="7330" y="4617"/>
                  </a:cubicBezTo>
                  <a:cubicBezTo>
                    <a:pt x="7743" y="4823"/>
                    <a:pt x="8086" y="5029"/>
                    <a:pt x="8086" y="5445"/>
                  </a:cubicBezTo>
                  <a:cubicBezTo>
                    <a:pt x="8086" y="5860"/>
                    <a:pt x="7887" y="5958"/>
                    <a:pt x="7400" y="6164"/>
                  </a:cubicBezTo>
                  <a:cubicBezTo>
                    <a:pt x="7291" y="6211"/>
                    <a:pt x="7241" y="6336"/>
                    <a:pt x="7287" y="6443"/>
                  </a:cubicBezTo>
                  <a:cubicBezTo>
                    <a:pt x="7321" y="6525"/>
                    <a:pt x="7400" y="6574"/>
                    <a:pt x="7483" y="6574"/>
                  </a:cubicBezTo>
                  <a:cubicBezTo>
                    <a:pt x="7511" y="6574"/>
                    <a:pt x="7539" y="6568"/>
                    <a:pt x="7567" y="6557"/>
                  </a:cubicBezTo>
                  <a:cubicBezTo>
                    <a:pt x="7827" y="6448"/>
                    <a:pt x="8513" y="6156"/>
                    <a:pt x="8513" y="5445"/>
                  </a:cubicBezTo>
                  <a:cubicBezTo>
                    <a:pt x="8513" y="4733"/>
                    <a:pt x="7892" y="4419"/>
                    <a:pt x="7521" y="4234"/>
                  </a:cubicBezTo>
                  <a:cubicBezTo>
                    <a:pt x="7478" y="4212"/>
                    <a:pt x="7381" y="4165"/>
                    <a:pt x="7302" y="4121"/>
                  </a:cubicBezTo>
                  <a:cubicBezTo>
                    <a:pt x="7330" y="4099"/>
                    <a:pt x="7365" y="4072"/>
                    <a:pt x="7405" y="4041"/>
                  </a:cubicBezTo>
                  <a:cubicBezTo>
                    <a:pt x="7518" y="3956"/>
                    <a:pt x="7674" y="3841"/>
                    <a:pt x="7805" y="3681"/>
                  </a:cubicBezTo>
                  <a:cubicBezTo>
                    <a:pt x="7954" y="3499"/>
                    <a:pt x="7982" y="3254"/>
                    <a:pt x="7880" y="3039"/>
                  </a:cubicBezTo>
                  <a:cubicBezTo>
                    <a:pt x="7776" y="2818"/>
                    <a:pt x="7559" y="2680"/>
                    <a:pt x="7316" y="2680"/>
                  </a:cubicBezTo>
                  <a:lnTo>
                    <a:pt x="7265" y="2680"/>
                  </a:lnTo>
                  <a:cubicBezTo>
                    <a:pt x="7098" y="2680"/>
                    <a:pt x="6937" y="2753"/>
                    <a:pt x="6806" y="2886"/>
                  </a:cubicBezTo>
                  <a:cubicBezTo>
                    <a:pt x="6770" y="2921"/>
                    <a:pt x="6698" y="2975"/>
                    <a:pt x="6639" y="3020"/>
                  </a:cubicBezTo>
                  <a:cubicBezTo>
                    <a:pt x="6386" y="3211"/>
                    <a:pt x="5959" y="3532"/>
                    <a:pt x="5959" y="4169"/>
                  </a:cubicBezTo>
                  <a:cubicBezTo>
                    <a:pt x="5959" y="4808"/>
                    <a:pt x="6579" y="5195"/>
                    <a:pt x="6951" y="5379"/>
                  </a:cubicBezTo>
                  <a:cubicBezTo>
                    <a:pt x="6970" y="5388"/>
                    <a:pt x="6990" y="5397"/>
                    <a:pt x="7006" y="5406"/>
                  </a:cubicBezTo>
                  <a:cubicBezTo>
                    <a:pt x="6925" y="5440"/>
                    <a:pt x="6845" y="5469"/>
                    <a:pt x="6798" y="5487"/>
                  </a:cubicBezTo>
                  <a:cubicBezTo>
                    <a:pt x="6535" y="5587"/>
                    <a:pt x="6239" y="5697"/>
                    <a:pt x="5996" y="5874"/>
                  </a:cubicBezTo>
                  <a:cubicBezTo>
                    <a:pt x="5688" y="6096"/>
                    <a:pt x="5532" y="6383"/>
                    <a:pt x="5532" y="6723"/>
                  </a:cubicBezTo>
                  <a:cubicBezTo>
                    <a:pt x="5532" y="7437"/>
                    <a:pt x="6152" y="7749"/>
                    <a:pt x="6524" y="7934"/>
                  </a:cubicBezTo>
                  <a:cubicBezTo>
                    <a:pt x="6566" y="7957"/>
                    <a:pt x="6664" y="8004"/>
                    <a:pt x="6742" y="8048"/>
                  </a:cubicBezTo>
                  <a:cubicBezTo>
                    <a:pt x="6716" y="8070"/>
                    <a:pt x="6680" y="8098"/>
                    <a:pt x="6639" y="8127"/>
                  </a:cubicBezTo>
                  <a:cubicBezTo>
                    <a:pt x="6348" y="8347"/>
                    <a:pt x="5959" y="8709"/>
                    <a:pt x="5959" y="9320"/>
                  </a:cubicBezTo>
                  <a:cubicBezTo>
                    <a:pt x="5959" y="9930"/>
                    <a:pt x="6301" y="10247"/>
                    <a:pt x="6585" y="10469"/>
                  </a:cubicBezTo>
                  <a:lnTo>
                    <a:pt x="5513" y="10469"/>
                  </a:lnTo>
                  <a:cubicBezTo>
                    <a:pt x="5395" y="9857"/>
                    <a:pt x="4787" y="9554"/>
                    <a:pt x="4542" y="9430"/>
                  </a:cubicBezTo>
                  <a:cubicBezTo>
                    <a:pt x="4495" y="9406"/>
                    <a:pt x="4436" y="9371"/>
                    <a:pt x="4383" y="9334"/>
                  </a:cubicBezTo>
                  <a:cubicBezTo>
                    <a:pt x="4445" y="9302"/>
                    <a:pt x="4509" y="9268"/>
                    <a:pt x="4542" y="9252"/>
                  </a:cubicBezTo>
                  <a:cubicBezTo>
                    <a:pt x="4813" y="9115"/>
                    <a:pt x="5534" y="8757"/>
                    <a:pt x="5534" y="8001"/>
                  </a:cubicBezTo>
                  <a:cubicBezTo>
                    <a:pt x="5534" y="7244"/>
                    <a:pt x="5107" y="7042"/>
                    <a:pt x="4854" y="6851"/>
                  </a:cubicBezTo>
                  <a:cubicBezTo>
                    <a:pt x="4774" y="6792"/>
                    <a:pt x="4723" y="6750"/>
                    <a:pt x="4695" y="6723"/>
                  </a:cubicBezTo>
                  <a:cubicBezTo>
                    <a:pt x="4723" y="6698"/>
                    <a:pt x="4776" y="6654"/>
                    <a:pt x="4854" y="6596"/>
                  </a:cubicBezTo>
                  <a:cubicBezTo>
                    <a:pt x="5107" y="6405"/>
                    <a:pt x="5534" y="6086"/>
                    <a:pt x="5534" y="5447"/>
                  </a:cubicBezTo>
                  <a:cubicBezTo>
                    <a:pt x="5534" y="4808"/>
                    <a:pt x="4914" y="4422"/>
                    <a:pt x="4542" y="4238"/>
                  </a:cubicBezTo>
                  <a:cubicBezTo>
                    <a:pt x="4523" y="4228"/>
                    <a:pt x="4503" y="4219"/>
                    <a:pt x="4487" y="4210"/>
                  </a:cubicBezTo>
                  <a:cubicBezTo>
                    <a:pt x="4568" y="4177"/>
                    <a:pt x="4648" y="4147"/>
                    <a:pt x="4695" y="4131"/>
                  </a:cubicBezTo>
                  <a:cubicBezTo>
                    <a:pt x="5105" y="3976"/>
                    <a:pt x="5961" y="3657"/>
                    <a:pt x="5961" y="2852"/>
                  </a:cubicBezTo>
                  <a:cubicBezTo>
                    <a:pt x="5961" y="2048"/>
                    <a:pt x="5241" y="1736"/>
                    <a:pt x="4969" y="1599"/>
                  </a:cubicBezTo>
                  <a:cubicBezTo>
                    <a:pt x="4696" y="1464"/>
                    <a:pt x="4807" y="1518"/>
                    <a:pt x="4726" y="1471"/>
                  </a:cubicBezTo>
                  <a:cubicBezTo>
                    <a:pt x="4754" y="1443"/>
                    <a:pt x="4793" y="1406"/>
                    <a:pt x="4852" y="1362"/>
                  </a:cubicBezTo>
                  <a:cubicBezTo>
                    <a:pt x="4966" y="1277"/>
                    <a:pt x="5122" y="1162"/>
                    <a:pt x="5253" y="1002"/>
                  </a:cubicBezTo>
                  <a:cubicBezTo>
                    <a:pt x="5401" y="821"/>
                    <a:pt x="5429" y="575"/>
                    <a:pt x="5328" y="360"/>
                  </a:cubicBezTo>
                  <a:cubicBezTo>
                    <a:pt x="5223" y="139"/>
                    <a:pt x="5008" y="1"/>
                    <a:pt x="4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39"/>
            <p:cNvSpPr/>
            <p:nvPr/>
          </p:nvSpPr>
          <p:spPr>
            <a:xfrm>
              <a:off x="8211969" y="1778659"/>
              <a:ext cx="12339" cy="12368"/>
            </a:xfrm>
            <a:custGeom>
              <a:avLst/>
              <a:gdLst/>
              <a:ahLst/>
              <a:cxnLst/>
              <a:rect l="l" t="t" r="r" b="b"/>
              <a:pathLst>
                <a:path w="427" h="428" extrusionOk="0">
                  <a:moveTo>
                    <a:pt x="214" y="1"/>
                  </a:moveTo>
                  <a:cubicBezTo>
                    <a:pt x="96" y="1"/>
                    <a:pt x="0" y="96"/>
                    <a:pt x="0" y="214"/>
                  </a:cubicBezTo>
                  <a:cubicBezTo>
                    <a:pt x="0" y="332"/>
                    <a:pt x="96" y="428"/>
                    <a:pt x="214" y="428"/>
                  </a:cubicBezTo>
                  <a:cubicBezTo>
                    <a:pt x="333" y="428"/>
                    <a:pt x="427" y="332"/>
                    <a:pt x="427" y="214"/>
                  </a:cubicBezTo>
                  <a:cubicBezTo>
                    <a:pt x="427" y="96"/>
                    <a:pt x="333"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6" name="Google Shape;286;p39"/>
          <p:cNvGrpSpPr/>
          <p:nvPr/>
        </p:nvGrpSpPr>
        <p:grpSpPr>
          <a:xfrm>
            <a:off x="2541872" y="1551798"/>
            <a:ext cx="290113" cy="353725"/>
            <a:chOff x="864375" y="770194"/>
            <a:chExt cx="258315" cy="314954"/>
          </a:xfrm>
        </p:grpSpPr>
        <p:sp>
          <p:nvSpPr>
            <p:cNvPr id="287" name="Google Shape;287;p39"/>
            <p:cNvSpPr/>
            <p:nvPr/>
          </p:nvSpPr>
          <p:spPr>
            <a:xfrm>
              <a:off x="864375" y="770194"/>
              <a:ext cx="258315" cy="314954"/>
            </a:xfrm>
            <a:custGeom>
              <a:avLst/>
              <a:gdLst/>
              <a:ahLst/>
              <a:cxnLst/>
              <a:rect l="l" t="t" r="r" b="b"/>
              <a:pathLst>
                <a:path w="8939" h="10899" extrusionOk="0">
                  <a:moveTo>
                    <a:pt x="7232" y="4282"/>
                  </a:moveTo>
                  <a:lnTo>
                    <a:pt x="7232" y="4282"/>
                  </a:lnTo>
                  <a:cubicBezTo>
                    <a:pt x="7207" y="4849"/>
                    <a:pt x="7026" y="5399"/>
                    <a:pt x="6717" y="5872"/>
                  </a:cubicBezTo>
                  <a:lnTo>
                    <a:pt x="6717" y="5873"/>
                  </a:lnTo>
                  <a:cubicBezTo>
                    <a:pt x="6632" y="5669"/>
                    <a:pt x="6532" y="5467"/>
                    <a:pt x="6420" y="5258"/>
                  </a:cubicBezTo>
                  <a:cubicBezTo>
                    <a:pt x="6751" y="4986"/>
                    <a:pt x="7026" y="4653"/>
                    <a:pt x="7232" y="4282"/>
                  </a:cubicBezTo>
                  <a:close/>
                  <a:moveTo>
                    <a:pt x="3368" y="5174"/>
                  </a:moveTo>
                  <a:lnTo>
                    <a:pt x="3368" y="5174"/>
                  </a:lnTo>
                  <a:cubicBezTo>
                    <a:pt x="3773" y="5676"/>
                    <a:pt x="4051" y="6272"/>
                    <a:pt x="4181" y="6917"/>
                  </a:cubicBezTo>
                  <a:cubicBezTo>
                    <a:pt x="4125" y="7035"/>
                    <a:pt x="4078" y="7155"/>
                    <a:pt x="4037" y="7278"/>
                  </a:cubicBezTo>
                  <a:cubicBezTo>
                    <a:pt x="3953" y="7116"/>
                    <a:pt x="3860" y="6957"/>
                    <a:pt x="3758" y="6805"/>
                  </a:cubicBezTo>
                  <a:cubicBezTo>
                    <a:pt x="3683" y="6247"/>
                    <a:pt x="3555" y="5703"/>
                    <a:pt x="3368" y="5174"/>
                  </a:cubicBezTo>
                  <a:close/>
                  <a:moveTo>
                    <a:pt x="8413" y="6712"/>
                  </a:moveTo>
                  <a:lnTo>
                    <a:pt x="8413" y="6714"/>
                  </a:lnTo>
                  <a:cubicBezTo>
                    <a:pt x="8230" y="7375"/>
                    <a:pt x="7811" y="7961"/>
                    <a:pt x="7235" y="8340"/>
                  </a:cubicBezTo>
                  <a:cubicBezTo>
                    <a:pt x="7229" y="8108"/>
                    <a:pt x="7213" y="7880"/>
                    <a:pt x="7187" y="7659"/>
                  </a:cubicBezTo>
                  <a:cubicBezTo>
                    <a:pt x="7678" y="7454"/>
                    <a:pt x="8098" y="7126"/>
                    <a:pt x="8413" y="6712"/>
                  </a:cubicBezTo>
                  <a:close/>
                  <a:moveTo>
                    <a:pt x="5061" y="6319"/>
                  </a:moveTo>
                  <a:cubicBezTo>
                    <a:pt x="5241" y="6695"/>
                    <a:pt x="5450" y="7233"/>
                    <a:pt x="5515" y="7791"/>
                  </a:cubicBezTo>
                  <a:cubicBezTo>
                    <a:pt x="5030" y="8067"/>
                    <a:pt x="4624" y="8458"/>
                    <a:pt x="4330" y="8934"/>
                  </a:cubicBezTo>
                  <a:lnTo>
                    <a:pt x="4257" y="9054"/>
                  </a:lnTo>
                  <a:lnTo>
                    <a:pt x="4257" y="8498"/>
                  </a:lnTo>
                  <a:cubicBezTo>
                    <a:pt x="4257" y="7688"/>
                    <a:pt x="4550" y="6917"/>
                    <a:pt x="5061" y="6319"/>
                  </a:cubicBezTo>
                  <a:close/>
                  <a:moveTo>
                    <a:pt x="856" y="3783"/>
                  </a:moveTo>
                  <a:lnTo>
                    <a:pt x="856" y="3783"/>
                  </a:lnTo>
                  <a:cubicBezTo>
                    <a:pt x="1143" y="4605"/>
                    <a:pt x="1921" y="5441"/>
                    <a:pt x="2534" y="6006"/>
                  </a:cubicBezTo>
                  <a:cubicBezTo>
                    <a:pt x="3115" y="6542"/>
                    <a:pt x="3574" y="7200"/>
                    <a:pt x="3875" y="7941"/>
                  </a:cubicBezTo>
                  <a:cubicBezTo>
                    <a:pt x="3847" y="8125"/>
                    <a:pt x="3835" y="8311"/>
                    <a:pt x="3835" y="8499"/>
                  </a:cubicBezTo>
                  <a:lnTo>
                    <a:pt x="3835" y="10436"/>
                  </a:lnTo>
                  <a:cubicBezTo>
                    <a:pt x="3586" y="10348"/>
                    <a:pt x="3410" y="10113"/>
                    <a:pt x="3410" y="9834"/>
                  </a:cubicBezTo>
                  <a:cubicBezTo>
                    <a:pt x="3410" y="8633"/>
                    <a:pt x="2915" y="7550"/>
                    <a:pt x="2144" y="6779"/>
                  </a:cubicBezTo>
                  <a:lnTo>
                    <a:pt x="2142" y="6777"/>
                  </a:lnTo>
                  <a:cubicBezTo>
                    <a:pt x="1337" y="5973"/>
                    <a:pt x="885" y="4915"/>
                    <a:pt x="856" y="3783"/>
                  </a:cubicBezTo>
                  <a:close/>
                  <a:moveTo>
                    <a:pt x="430" y="6646"/>
                  </a:moveTo>
                  <a:lnTo>
                    <a:pt x="896" y="7266"/>
                  </a:lnTo>
                  <a:cubicBezTo>
                    <a:pt x="1203" y="7675"/>
                    <a:pt x="1690" y="7919"/>
                    <a:pt x="2201" y="7919"/>
                  </a:cubicBezTo>
                  <a:cubicBezTo>
                    <a:pt x="2710" y="7919"/>
                    <a:pt x="2401" y="7933"/>
                    <a:pt x="2498" y="7956"/>
                  </a:cubicBezTo>
                  <a:cubicBezTo>
                    <a:pt x="2815" y="8530"/>
                    <a:pt x="2981" y="9178"/>
                    <a:pt x="2981" y="9834"/>
                  </a:cubicBezTo>
                  <a:cubicBezTo>
                    <a:pt x="2981" y="10491"/>
                    <a:pt x="3055" y="10277"/>
                    <a:pt x="3180" y="10453"/>
                  </a:cubicBezTo>
                  <a:cubicBezTo>
                    <a:pt x="2822" y="10372"/>
                    <a:pt x="2556" y="10052"/>
                    <a:pt x="2556" y="9671"/>
                  </a:cubicBezTo>
                  <a:cubicBezTo>
                    <a:pt x="2556" y="9290"/>
                    <a:pt x="2253" y="8719"/>
                    <a:pt x="1783" y="8530"/>
                  </a:cubicBezTo>
                  <a:cubicBezTo>
                    <a:pt x="996" y="8215"/>
                    <a:pt x="475" y="7484"/>
                    <a:pt x="430" y="6646"/>
                  </a:cubicBezTo>
                  <a:close/>
                  <a:moveTo>
                    <a:pt x="5529" y="8282"/>
                  </a:moveTo>
                  <a:lnTo>
                    <a:pt x="5529" y="8282"/>
                  </a:lnTo>
                  <a:cubicBezTo>
                    <a:pt x="5478" y="9235"/>
                    <a:pt x="4955" y="10176"/>
                    <a:pt x="4776" y="10472"/>
                  </a:cubicBezTo>
                  <a:lnTo>
                    <a:pt x="4265" y="10472"/>
                  </a:lnTo>
                  <a:cubicBezTo>
                    <a:pt x="4330" y="9581"/>
                    <a:pt x="4795" y="8779"/>
                    <a:pt x="5529" y="8282"/>
                  </a:cubicBezTo>
                  <a:close/>
                  <a:moveTo>
                    <a:pt x="4898" y="1"/>
                  </a:moveTo>
                  <a:cubicBezTo>
                    <a:pt x="4824" y="1"/>
                    <a:pt x="4753" y="38"/>
                    <a:pt x="4714" y="103"/>
                  </a:cubicBezTo>
                  <a:cubicBezTo>
                    <a:pt x="4677" y="162"/>
                    <a:pt x="3832" y="1574"/>
                    <a:pt x="3832" y="2894"/>
                  </a:cubicBezTo>
                  <a:cubicBezTo>
                    <a:pt x="3832" y="4216"/>
                    <a:pt x="4678" y="5628"/>
                    <a:pt x="4714" y="5686"/>
                  </a:cubicBezTo>
                  <a:cubicBezTo>
                    <a:pt x="4714" y="5688"/>
                    <a:pt x="4717" y="5691"/>
                    <a:pt x="4720" y="5694"/>
                  </a:cubicBezTo>
                  <a:cubicBezTo>
                    <a:pt x="4720" y="5694"/>
                    <a:pt x="4773" y="5776"/>
                    <a:pt x="4852" y="5915"/>
                  </a:cubicBezTo>
                  <a:cubicBezTo>
                    <a:pt x="4715" y="6059"/>
                    <a:pt x="4592" y="6213"/>
                    <a:pt x="4481" y="6378"/>
                  </a:cubicBezTo>
                  <a:cubicBezTo>
                    <a:pt x="4204" y="5483"/>
                    <a:pt x="3654" y="4697"/>
                    <a:pt x="2896" y="4129"/>
                  </a:cubicBezTo>
                  <a:cubicBezTo>
                    <a:pt x="2858" y="4101"/>
                    <a:pt x="2812" y="4086"/>
                    <a:pt x="2767" y="4086"/>
                  </a:cubicBezTo>
                  <a:cubicBezTo>
                    <a:pt x="2719" y="4086"/>
                    <a:pt x="2671" y="4103"/>
                    <a:pt x="2631" y="4137"/>
                  </a:cubicBezTo>
                  <a:cubicBezTo>
                    <a:pt x="2553" y="4201"/>
                    <a:pt x="2534" y="4307"/>
                    <a:pt x="2578" y="4396"/>
                  </a:cubicBezTo>
                  <a:cubicBezTo>
                    <a:pt x="2844" y="4930"/>
                    <a:pt x="3046" y="5488"/>
                    <a:pt x="3186" y="6063"/>
                  </a:cubicBezTo>
                  <a:cubicBezTo>
                    <a:pt x="3071" y="5934"/>
                    <a:pt x="2947" y="5812"/>
                    <a:pt x="2821" y="5694"/>
                  </a:cubicBezTo>
                  <a:cubicBezTo>
                    <a:pt x="2225" y="5143"/>
                    <a:pt x="1464" y="4329"/>
                    <a:pt x="1233" y="3571"/>
                  </a:cubicBezTo>
                  <a:cubicBezTo>
                    <a:pt x="1212" y="3508"/>
                    <a:pt x="1247" y="3608"/>
                    <a:pt x="840" y="2523"/>
                  </a:cubicBezTo>
                  <a:cubicBezTo>
                    <a:pt x="808" y="2440"/>
                    <a:pt x="728" y="2386"/>
                    <a:pt x="640" y="2386"/>
                  </a:cubicBezTo>
                  <a:cubicBezTo>
                    <a:pt x="627" y="2386"/>
                    <a:pt x="614" y="2387"/>
                    <a:pt x="601" y="2389"/>
                  </a:cubicBezTo>
                  <a:cubicBezTo>
                    <a:pt x="501" y="2407"/>
                    <a:pt x="427" y="2495"/>
                    <a:pt x="427" y="2598"/>
                  </a:cubicBezTo>
                  <a:lnTo>
                    <a:pt x="427" y="3670"/>
                  </a:lnTo>
                  <a:cubicBezTo>
                    <a:pt x="427" y="4306"/>
                    <a:pt x="550" y="4925"/>
                    <a:pt x="792" y="5514"/>
                  </a:cubicBezTo>
                  <a:cubicBezTo>
                    <a:pt x="1035" y="6103"/>
                    <a:pt x="1387" y="6630"/>
                    <a:pt x="1838" y="7079"/>
                  </a:cubicBezTo>
                  <a:cubicBezTo>
                    <a:pt x="1967" y="7207"/>
                    <a:pt x="2088" y="7347"/>
                    <a:pt x="2197" y="7493"/>
                  </a:cubicBezTo>
                  <a:cubicBezTo>
                    <a:pt x="1820" y="7493"/>
                    <a:pt x="1461" y="7313"/>
                    <a:pt x="1234" y="7011"/>
                  </a:cubicBezTo>
                  <a:lnTo>
                    <a:pt x="383" y="5875"/>
                  </a:lnTo>
                  <a:cubicBezTo>
                    <a:pt x="342" y="5820"/>
                    <a:pt x="278" y="5790"/>
                    <a:pt x="213" y="5790"/>
                  </a:cubicBezTo>
                  <a:cubicBezTo>
                    <a:pt x="190" y="5790"/>
                    <a:pt x="167" y="5794"/>
                    <a:pt x="145" y="5801"/>
                  </a:cubicBezTo>
                  <a:cubicBezTo>
                    <a:pt x="59" y="5831"/>
                    <a:pt x="1" y="5912"/>
                    <a:pt x="1" y="6004"/>
                  </a:cubicBezTo>
                  <a:lnTo>
                    <a:pt x="1" y="6527"/>
                  </a:lnTo>
                  <a:cubicBezTo>
                    <a:pt x="1" y="7045"/>
                    <a:pt x="152" y="7546"/>
                    <a:pt x="444" y="7975"/>
                  </a:cubicBezTo>
                  <a:cubicBezTo>
                    <a:pt x="734" y="8404"/>
                    <a:pt x="1143" y="8733"/>
                    <a:pt x="1623" y="8925"/>
                  </a:cubicBezTo>
                  <a:lnTo>
                    <a:pt x="1624" y="8925"/>
                  </a:lnTo>
                  <a:cubicBezTo>
                    <a:pt x="1932" y="9047"/>
                    <a:pt x="2129" y="9338"/>
                    <a:pt x="2129" y="9670"/>
                  </a:cubicBezTo>
                  <a:cubicBezTo>
                    <a:pt x="2129" y="10001"/>
                    <a:pt x="2241" y="10257"/>
                    <a:pt x="2429" y="10472"/>
                  </a:cubicBezTo>
                  <a:lnTo>
                    <a:pt x="1065" y="10472"/>
                  </a:lnTo>
                  <a:cubicBezTo>
                    <a:pt x="947" y="10472"/>
                    <a:pt x="851" y="10567"/>
                    <a:pt x="851" y="10685"/>
                  </a:cubicBezTo>
                  <a:cubicBezTo>
                    <a:pt x="851" y="10803"/>
                    <a:pt x="947" y="10899"/>
                    <a:pt x="1065" y="10899"/>
                  </a:cubicBezTo>
                  <a:lnTo>
                    <a:pt x="7876" y="10899"/>
                  </a:lnTo>
                  <a:cubicBezTo>
                    <a:pt x="7993" y="10899"/>
                    <a:pt x="8087" y="10803"/>
                    <a:pt x="8087" y="10685"/>
                  </a:cubicBezTo>
                  <a:cubicBezTo>
                    <a:pt x="8087" y="10567"/>
                    <a:pt x="7992" y="10472"/>
                    <a:pt x="7876" y="10472"/>
                  </a:cubicBezTo>
                  <a:lnTo>
                    <a:pt x="6242" y="10472"/>
                  </a:lnTo>
                  <a:cubicBezTo>
                    <a:pt x="6767" y="10102"/>
                    <a:pt x="7134" y="9519"/>
                    <a:pt x="7218" y="8847"/>
                  </a:cubicBezTo>
                  <a:cubicBezTo>
                    <a:pt x="8248" y="8293"/>
                    <a:pt x="8938" y="7204"/>
                    <a:pt x="8938" y="5968"/>
                  </a:cubicBezTo>
                  <a:lnTo>
                    <a:pt x="8938" y="5578"/>
                  </a:lnTo>
                  <a:cubicBezTo>
                    <a:pt x="8938" y="5470"/>
                    <a:pt x="8857" y="5379"/>
                    <a:pt x="8750" y="5366"/>
                  </a:cubicBezTo>
                  <a:cubicBezTo>
                    <a:pt x="8741" y="5364"/>
                    <a:pt x="8732" y="5364"/>
                    <a:pt x="8723" y="5364"/>
                  </a:cubicBezTo>
                  <a:cubicBezTo>
                    <a:pt x="8628" y="5364"/>
                    <a:pt x="8542" y="5429"/>
                    <a:pt x="8519" y="5526"/>
                  </a:cubicBezTo>
                  <a:cubicBezTo>
                    <a:pt x="8329" y="6280"/>
                    <a:pt x="7815" y="6898"/>
                    <a:pt x="7120" y="7223"/>
                  </a:cubicBezTo>
                  <a:cubicBezTo>
                    <a:pt x="7066" y="6924"/>
                    <a:pt x="6994" y="6634"/>
                    <a:pt x="6898" y="6352"/>
                  </a:cubicBezTo>
                  <a:cubicBezTo>
                    <a:pt x="7391" y="5720"/>
                    <a:pt x="7662" y="4939"/>
                    <a:pt x="7662" y="4137"/>
                  </a:cubicBezTo>
                  <a:lnTo>
                    <a:pt x="7662" y="3024"/>
                  </a:lnTo>
                  <a:cubicBezTo>
                    <a:pt x="7662" y="2916"/>
                    <a:pt x="7581" y="2825"/>
                    <a:pt x="7474" y="2812"/>
                  </a:cubicBezTo>
                  <a:cubicBezTo>
                    <a:pt x="7465" y="2811"/>
                    <a:pt x="7456" y="2810"/>
                    <a:pt x="7447" y="2810"/>
                  </a:cubicBezTo>
                  <a:cubicBezTo>
                    <a:pt x="7351" y="2810"/>
                    <a:pt x="7266" y="2875"/>
                    <a:pt x="7243" y="2972"/>
                  </a:cubicBezTo>
                  <a:lnTo>
                    <a:pt x="7147" y="3352"/>
                  </a:lnTo>
                  <a:cubicBezTo>
                    <a:pt x="6997" y="3951"/>
                    <a:pt x="6664" y="4485"/>
                    <a:pt x="6200" y="4887"/>
                  </a:cubicBezTo>
                  <a:cubicBezTo>
                    <a:pt x="6064" y="4665"/>
                    <a:pt x="5928" y="4459"/>
                    <a:pt x="5794" y="4256"/>
                  </a:cubicBezTo>
                  <a:cubicBezTo>
                    <a:pt x="5734" y="4164"/>
                    <a:pt x="5675" y="4078"/>
                    <a:pt x="5618" y="3989"/>
                  </a:cubicBezTo>
                  <a:cubicBezTo>
                    <a:pt x="5576" y="3926"/>
                    <a:pt x="5508" y="3892"/>
                    <a:pt x="5438" y="3892"/>
                  </a:cubicBezTo>
                  <a:cubicBezTo>
                    <a:pt x="5399" y="3892"/>
                    <a:pt x="5359" y="3903"/>
                    <a:pt x="5323" y="3926"/>
                  </a:cubicBezTo>
                  <a:cubicBezTo>
                    <a:pt x="5223" y="3991"/>
                    <a:pt x="5197" y="4123"/>
                    <a:pt x="5260" y="4220"/>
                  </a:cubicBezTo>
                  <a:cubicBezTo>
                    <a:pt x="5317" y="4309"/>
                    <a:pt x="5376" y="4397"/>
                    <a:pt x="5439" y="4490"/>
                  </a:cubicBezTo>
                  <a:cubicBezTo>
                    <a:pt x="6250" y="5710"/>
                    <a:pt x="6810" y="6757"/>
                    <a:pt x="6810" y="8552"/>
                  </a:cubicBezTo>
                  <a:cubicBezTo>
                    <a:pt x="6810" y="9475"/>
                    <a:pt x="6155" y="10245"/>
                    <a:pt x="5292" y="10429"/>
                  </a:cubicBezTo>
                  <a:cubicBezTo>
                    <a:pt x="5554" y="9942"/>
                    <a:pt x="5959" y="9044"/>
                    <a:pt x="5959" y="8128"/>
                  </a:cubicBezTo>
                  <a:cubicBezTo>
                    <a:pt x="5959" y="7214"/>
                    <a:pt x="5668" y="6531"/>
                    <a:pt x="5303" y="5853"/>
                  </a:cubicBezTo>
                  <a:lnTo>
                    <a:pt x="5303" y="5851"/>
                  </a:lnTo>
                  <a:cubicBezTo>
                    <a:pt x="5185" y="5632"/>
                    <a:pt x="5095" y="5491"/>
                    <a:pt x="5076" y="5464"/>
                  </a:cubicBezTo>
                  <a:cubicBezTo>
                    <a:pt x="5032" y="5391"/>
                    <a:pt x="4257" y="4072"/>
                    <a:pt x="4257" y="2896"/>
                  </a:cubicBezTo>
                  <a:cubicBezTo>
                    <a:pt x="4257" y="1721"/>
                    <a:pt x="4362" y="2011"/>
                    <a:pt x="4499" y="1606"/>
                  </a:cubicBezTo>
                  <a:lnTo>
                    <a:pt x="4499" y="1606"/>
                  </a:lnTo>
                  <a:cubicBezTo>
                    <a:pt x="4492" y="1851"/>
                    <a:pt x="4499" y="2111"/>
                    <a:pt x="4527" y="2370"/>
                  </a:cubicBezTo>
                  <a:cubicBezTo>
                    <a:pt x="4538" y="2478"/>
                    <a:pt x="4630" y="2558"/>
                    <a:pt x="4737" y="2558"/>
                  </a:cubicBezTo>
                  <a:cubicBezTo>
                    <a:pt x="4745" y="2558"/>
                    <a:pt x="4753" y="2558"/>
                    <a:pt x="4761" y="2557"/>
                  </a:cubicBezTo>
                  <a:cubicBezTo>
                    <a:pt x="4877" y="2545"/>
                    <a:pt x="4963" y="2439"/>
                    <a:pt x="4949" y="2323"/>
                  </a:cubicBezTo>
                  <a:cubicBezTo>
                    <a:pt x="4837" y="1319"/>
                    <a:pt x="5098" y="276"/>
                    <a:pt x="5102" y="265"/>
                  </a:cubicBezTo>
                  <a:cubicBezTo>
                    <a:pt x="5127" y="162"/>
                    <a:pt x="5076" y="58"/>
                    <a:pt x="4979" y="17"/>
                  </a:cubicBezTo>
                  <a:cubicBezTo>
                    <a:pt x="4952" y="6"/>
                    <a:pt x="4925" y="1"/>
                    <a:pt x="4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9"/>
            <p:cNvSpPr/>
            <p:nvPr/>
          </p:nvSpPr>
          <p:spPr>
            <a:xfrm>
              <a:off x="1001552" y="858794"/>
              <a:ext cx="12368" cy="12368"/>
            </a:xfrm>
            <a:custGeom>
              <a:avLst/>
              <a:gdLst/>
              <a:ahLst/>
              <a:cxnLst/>
              <a:rect l="l" t="t" r="r" b="b"/>
              <a:pathLst>
                <a:path w="428" h="428" extrusionOk="0">
                  <a:moveTo>
                    <a:pt x="214" y="0"/>
                  </a:moveTo>
                  <a:cubicBezTo>
                    <a:pt x="95" y="0"/>
                    <a:pt x="1" y="95"/>
                    <a:pt x="1" y="214"/>
                  </a:cubicBezTo>
                  <a:cubicBezTo>
                    <a:pt x="1" y="332"/>
                    <a:pt x="95" y="427"/>
                    <a:pt x="214" y="427"/>
                  </a:cubicBezTo>
                  <a:cubicBezTo>
                    <a:pt x="332" y="427"/>
                    <a:pt x="427" y="332"/>
                    <a:pt x="427" y="214"/>
                  </a:cubicBezTo>
                  <a:cubicBezTo>
                    <a:pt x="427" y="95"/>
                    <a:pt x="332"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9" name="Google Shape;289;p39"/>
          <p:cNvGrpSpPr/>
          <p:nvPr/>
        </p:nvGrpSpPr>
        <p:grpSpPr>
          <a:xfrm>
            <a:off x="6353047" y="3232341"/>
            <a:ext cx="353692" cy="353919"/>
            <a:chOff x="7999197" y="770021"/>
            <a:chExt cx="314925" cy="315127"/>
          </a:xfrm>
        </p:grpSpPr>
        <p:sp>
          <p:nvSpPr>
            <p:cNvPr id="290" name="Google Shape;290;p39"/>
            <p:cNvSpPr/>
            <p:nvPr/>
          </p:nvSpPr>
          <p:spPr>
            <a:xfrm>
              <a:off x="7999197" y="770021"/>
              <a:ext cx="314925" cy="315127"/>
            </a:xfrm>
            <a:custGeom>
              <a:avLst/>
              <a:gdLst/>
              <a:ahLst/>
              <a:cxnLst/>
              <a:rect l="l" t="t" r="r" b="b"/>
              <a:pathLst>
                <a:path w="10898" h="10905" extrusionOk="0">
                  <a:moveTo>
                    <a:pt x="641" y="1837"/>
                  </a:moveTo>
                  <a:cubicBezTo>
                    <a:pt x="758" y="1837"/>
                    <a:pt x="854" y="1933"/>
                    <a:pt x="854" y="2051"/>
                  </a:cubicBezTo>
                  <a:cubicBezTo>
                    <a:pt x="854" y="2638"/>
                    <a:pt x="1331" y="3114"/>
                    <a:pt x="1918" y="3114"/>
                  </a:cubicBezTo>
                  <a:lnTo>
                    <a:pt x="2857" y="3114"/>
                  </a:lnTo>
                  <a:cubicBezTo>
                    <a:pt x="3031" y="3208"/>
                    <a:pt x="3215" y="3276"/>
                    <a:pt x="3408" y="3315"/>
                  </a:cubicBezTo>
                  <a:cubicBezTo>
                    <a:pt x="3562" y="3346"/>
                    <a:pt x="3696" y="3427"/>
                    <a:pt x="3795" y="3540"/>
                  </a:cubicBezTo>
                  <a:lnTo>
                    <a:pt x="1918" y="3540"/>
                  </a:lnTo>
                  <a:cubicBezTo>
                    <a:pt x="1097" y="3540"/>
                    <a:pt x="427" y="2874"/>
                    <a:pt x="427" y="2051"/>
                  </a:cubicBezTo>
                  <a:cubicBezTo>
                    <a:pt x="427" y="1933"/>
                    <a:pt x="523" y="1837"/>
                    <a:pt x="641" y="1837"/>
                  </a:cubicBezTo>
                  <a:close/>
                  <a:moveTo>
                    <a:pt x="10096" y="1720"/>
                  </a:moveTo>
                  <a:cubicBezTo>
                    <a:pt x="10135" y="1720"/>
                    <a:pt x="10194" y="1837"/>
                    <a:pt x="10260" y="1837"/>
                  </a:cubicBezTo>
                  <a:cubicBezTo>
                    <a:pt x="10378" y="1837"/>
                    <a:pt x="10473" y="1933"/>
                    <a:pt x="10473" y="2051"/>
                  </a:cubicBezTo>
                  <a:cubicBezTo>
                    <a:pt x="10473" y="2871"/>
                    <a:pt x="9805" y="3540"/>
                    <a:pt x="8984" y="3540"/>
                  </a:cubicBezTo>
                  <a:lnTo>
                    <a:pt x="7107" y="3540"/>
                  </a:lnTo>
                  <a:cubicBezTo>
                    <a:pt x="7204" y="3427"/>
                    <a:pt x="7338" y="3346"/>
                    <a:pt x="7494" y="3315"/>
                  </a:cubicBezTo>
                  <a:cubicBezTo>
                    <a:pt x="7688" y="3276"/>
                    <a:pt x="7872" y="3208"/>
                    <a:pt x="8043" y="3114"/>
                  </a:cubicBezTo>
                  <a:lnTo>
                    <a:pt x="8984" y="3114"/>
                  </a:lnTo>
                  <a:cubicBezTo>
                    <a:pt x="9570" y="3114"/>
                    <a:pt x="10046" y="2637"/>
                    <a:pt x="10046" y="2051"/>
                  </a:cubicBezTo>
                  <a:cubicBezTo>
                    <a:pt x="10046" y="1793"/>
                    <a:pt x="10065" y="1720"/>
                    <a:pt x="10096" y="1720"/>
                  </a:cubicBezTo>
                  <a:close/>
                  <a:moveTo>
                    <a:pt x="2472" y="985"/>
                  </a:moveTo>
                  <a:cubicBezTo>
                    <a:pt x="2590" y="985"/>
                    <a:pt x="2685" y="1081"/>
                    <a:pt x="2685" y="1199"/>
                  </a:cubicBezTo>
                  <a:lnTo>
                    <a:pt x="2685" y="1390"/>
                  </a:lnTo>
                  <a:cubicBezTo>
                    <a:pt x="2685" y="1918"/>
                    <a:pt x="3061" y="2376"/>
                    <a:pt x="3579" y="2479"/>
                  </a:cubicBezTo>
                  <a:cubicBezTo>
                    <a:pt x="4293" y="2623"/>
                    <a:pt x="4812" y="3256"/>
                    <a:pt x="4812" y="3986"/>
                  </a:cubicBezTo>
                  <a:lnTo>
                    <a:pt x="4812" y="4391"/>
                  </a:lnTo>
                  <a:lnTo>
                    <a:pt x="4387" y="4391"/>
                  </a:lnTo>
                  <a:lnTo>
                    <a:pt x="4387" y="3986"/>
                  </a:lnTo>
                  <a:cubicBezTo>
                    <a:pt x="4387" y="3474"/>
                    <a:pt x="4034" y="3006"/>
                    <a:pt x="3493" y="2897"/>
                  </a:cubicBezTo>
                  <a:cubicBezTo>
                    <a:pt x="2776" y="2753"/>
                    <a:pt x="2260" y="2119"/>
                    <a:pt x="2260" y="1390"/>
                  </a:cubicBezTo>
                  <a:lnTo>
                    <a:pt x="2258" y="1390"/>
                  </a:lnTo>
                  <a:lnTo>
                    <a:pt x="2258" y="1199"/>
                  </a:lnTo>
                  <a:cubicBezTo>
                    <a:pt x="2258" y="1081"/>
                    <a:pt x="2354" y="985"/>
                    <a:pt x="2472" y="985"/>
                  </a:cubicBezTo>
                  <a:close/>
                  <a:moveTo>
                    <a:pt x="5451" y="432"/>
                  </a:moveTo>
                  <a:cubicBezTo>
                    <a:pt x="5569" y="432"/>
                    <a:pt x="5664" y="527"/>
                    <a:pt x="5664" y="645"/>
                  </a:cubicBezTo>
                  <a:lnTo>
                    <a:pt x="5664" y="4391"/>
                  </a:lnTo>
                  <a:lnTo>
                    <a:pt x="5239" y="4391"/>
                  </a:lnTo>
                  <a:lnTo>
                    <a:pt x="5239" y="3986"/>
                  </a:lnTo>
                  <a:lnTo>
                    <a:pt x="5238" y="3986"/>
                  </a:lnTo>
                  <a:lnTo>
                    <a:pt x="5238" y="645"/>
                  </a:lnTo>
                  <a:cubicBezTo>
                    <a:pt x="5238" y="527"/>
                    <a:pt x="5333" y="432"/>
                    <a:pt x="5451" y="432"/>
                  </a:cubicBezTo>
                  <a:close/>
                  <a:moveTo>
                    <a:pt x="8429" y="985"/>
                  </a:moveTo>
                  <a:cubicBezTo>
                    <a:pt x="8547" y="985"/>
                    <a:pt x="8642" y="1081"/>
                    <a:pt x="8642" y="1199"/>
                  </a:cubicBezTo>
                  <a:lnTo>
                    <a:pt x="8642" y="1390"/>
                  </a:lnTo>
                  <a:cubicBezTo>
                    <a:pt x="8642" y="2117"/>
                    <a:pt x="8126" y="2752"/>
                    <a:pt x="7410" y="2897"/>
                  </a:cubicBezTo>
                  <a:cubicBezTo>
                    <a:pt x="6867" y="3006"/>
                    <a:pt x="6515" y="3477"/>
                    <a:pt x="6515" y="3986"/>
                  </a:cubicBezTo>
                  <a:lnTo>
                    <a:pt x="6515" y="4391"/>
                  </a:lnTo>
                  <a:lnTo>
                    <a:pt x="6091" y="4391"/>
                  </a:lnTo>
                  <a:lnTo>
                    <a:pt x="6091" y="3986"/>
                  </a:lnTo>
                  <a:lnTo>
                    <a:pt x="6088" y="3986"/>
                  </a:lnTo>
                  <a:cubicBezTo>
                    <a:pt x="6088" y="3258"/>
                    <a:pt x="6608" y="2623"/>
                    <a:pt x="7322" y="2479"/>
                  </a:cubicBezTo>
                  <a:cubicBezTo>
                    <a:pt x="7840" y="2375"/>
                    <a:pt x="8215" y="1917"/>
                    <a:pt x="8215" y="1390"/>
                  </a:cubicBezTo>
                  <a:lnTo>
                    <a:pt x="8215" y="1199"/>
                  </a:lnTo>
                  <a:cubicBezTo>
                    <a:pt x="8215" y="1081"/>
                    <a:pt x="8311" y="985"/>
                    <a:pt x="8429" y="985"/>
                  </a:cubicBezTo>
                  <a:close/>
                  <a:moveTo>
                    <a:pt x="3960" y="3964"/>
                  </a:moveTo>
                  <a:lnTo>
                    <a:pt x="3960" y="3985"/>
                  </a:lnTo>
                  <a:lnTo>
                    <a:pt x="3960" y="4390"/>
                  </a:lnTo>
                  <a:lnTo>
                    <a:pt x="3960" y="4391"/>
                  </a:lnTo>
                  <a:lnTo>
                    <a:pt x="2342" y="4391"/>
                  </a:lnTo>
                  <a:cubicBezTo>
                    <a:pt x="1756" y="4391"/>
                    <a:pt x="1279" y="4868"/>
                    <a:pt x="1279" y="5454"/>
                  </a:cubicBezTo>
                  <a:lnTo>
                    <a:pt x="1279" y="6306"/>
                  </a:lnTo>
                  <a:cubicBezTo>
                    <a:pt x="1279" y="6424"/>
                    <a:pt x="1184" y="6520"/>
                    <a:pt x="1066" y="6520"/>
                  </a:cubicBezTo>
                  <a:cubicBezTo>
                    <a:pt x="948" y="6520"/>
                    <a:pt x="853" y="6424"/>
                    <a:pt x="853" y="6306"/>
                  </a:cubicBezTo>
                  <a:lnTo>
                    <a:pt x="853" y="5454"/>
                  </a:lnTo>
                  <a:cubicBezTo>
                    <a:pt x="853" y="4634"/>
                    <a:pt x="1521" y="3964"/>
                    <a:pt x="2342" y="3964"/>
                  </a:cubicBezTo>
                  <a:close/>
                  <a:moveTo>
                    <a:pt x="8557" y="3964"/>
                  </a:moveTo>
                  <a:cubicBezTo>
                    <a:pt x="9377" y="3964"/>
                    <a:pt x="10046" y="4633"/>
                    <a:pt x="10046" y="5454"/>
                  </a:cubicBezTo>
                  <a:lnTo>
                    <a:pt x="10046" y="6306"/>
                  </a:lnTo>
                  <a:cubicBezTo>
                    <a:pt x="10046" y="6424"/>
                    <a:pt x="9951" y="6520"/>
                    <a:pt x="9833" y="6520"/>
                  </a:cubicBezTo>
                  <a:cubicBezTo>
                    <a:pt x="9715" y="6520"/>
                    <a:pt x="9620" y="6424"/>
                    <a:pt x="9620" y="6306"/>
                  </a:cubicBezTo>
                  <a:lnTo>
                    <a:pt x="9620" y="5454"/>
                  </a:lnTo>
                  <a:cubicBezTo>
                    <a:pt x="9620" y="4868"/>
                    <a:pt x="9143" y="4391"/>
                    <a:pt x="8557" y="4391"/>
                  </a:cubicBezTo>
                  <a:lnTo>
                    <a:pt x="6939" y="4391"/>
                  </a:lnTo>
                  <a:lnTo>
                    <a:pt x="6939" y="3964"/>
                  </a:lnTo>
                  <a:close/>
                  <a:moveTo>
                    <a:pt x="5448" y="0"/>
                  </a:moveTo>
                  <a:cubicBezTo>
                    <a:pt x="5098" y="0"/>
                    <a:pt x="4811" y="287"/>
                    <a:pt x="4811" y="639"/>
                  </a:cubicBezTo>
                  <a:lnTo>
                    <a:pt x="4811" y="2762"/>
                  </a:lnTo>
                  <a:cubicBezTo>
                    <a:pt x="4528" y="2407"/>
                    <a:pt x="4128" y="2149"/>
                    <a:pt x="3660" y="2055"/>
                  </a:cubicBezTo>
                  <a:cubicBezTo>
                    <a:pt x="3340" y="1992"/>
                    <a:pt x="3108" y="1708"/>
                    <a:pt x="3108" y="1384"/>
                  </a:cubicBezTo>
                  <a:lnTo>
                    <a:pt x="3108" y="1193"/>
                  </a:lnTo>
                  <a:cubicBezTo>
                    <a:pt x="3108" y="841"/>
                    <a:pt x="2821" y="554"/>
                    <a:pt x="2470" y="554"/>
                  </a:cubicBezTo>
                  <a:cubicBezTo>
                    <a:pt x="2119" y="554"/>
                    <a:pt x="1831" y="841"/>
                    <a:pt x="1831" y="1193"/>
                  </a:cubicBezTo>
                  <a:lnTo>
                    <a:pt x="1831" y="1384"/>
                  </a:lnTo>
                  <a:cubicBezTo>
                    <a:pt x="1831" y="1867"/>
                    <a:pt x="2011" y="2328"/>
                    <a:pt x="2325" y="2681"/>
                  </a:cubicBezTo>
                  <a:lnTo>
                    <a:pt x="1915" y="2681"/>
                  </a:lnTo>
                  <a:cubicBezTo>
                    <a:pt x="1564" y="2681"/>
                    <a:pt x="1277" y="2394"/>
                    <a:pt x="1277" y="2044"/>
                  </a:cubicBezTo>
                  <a:cubicBezTo>
                    <a:pt x="1277" y="1692"/>
                    <a:pt x="990" y="1405"/>
                    <a:pt x="639" y="1405"/>
                  </a:cubicBezTo>
                  <a:cubicBezTo>
                    <a:pt x="287" y="1405"/>
                    <a:pt x="0" y="1692"/>
                    <a:pt x="0" y="2044"/>
                  </a:cubicBezTo>
                  <a:cubicBezTo>
                    <a:pt x="0" y="2878"/>
                    <a:pt x="538" y="3591"/>
                    <a:pt x="1284" y="3851"/>
                  </a:cubicBezTo>
                  <a:lnTo>
                    <a:pt x="1287" y="3857"/>
                  </a:lnTo>
                  <a:cubicBezTo>
                    <a:pt x="770" y="4201"/>
                    <a:pt x="427" y="4789"/>
                    <a:pt x="427" y="5454"/>
                  </a:cubicBezTo>
                  <a:lnTo>
                    <a:pt x="427" y="6306"/>
                  </a:lnTo>
                  <a:cubicBezTo>
                    <a:pt x="427" y="6658"/>
                    <a:pt x="714" y="6945"/>
                    <a:pt x="1066" y="6945"/>
                  </a:cubicBezTo>
                  <a:cubicBezTo>
                    <a:pt x="1418" y="6945"/>
                    <a:pt x="1705" y="6658"/>
                    <a:pt x="1705" y="6306"/>
                  </a:cubicBezTo>
                  <a:lnTo>
                    <a:pt x="1705" y="5454"/>
                  </a:lnTo>
                  <a:cubicBezTo>
                    <a:pt x="1705" y="5104"/>
                    <a:pt x="1992" y="4817"/>
                    <a:pt x="2342" y="4817"/>
                  </a:cubicBezTo>
                  <a:lnTo>
                    <a:pt x="3081" y="4817"/>
                  </a:lnTo>
                  <a:cubicBezTo>
                    <a:pt x="2875" y="6328"/>
                    <a:pt x="2347" y="7447"/>
                    <a:pt x="1621" y="8641"/>
                  </a:cubicBezTo>
                  <a:cubicBezTo>
                    <a:pt x="1480" y="8873"/>
                    <a:pt x="1406" y="9140"/>
                    <a:pt x="1406" y="9414"/>
                  </a:cubicBezTo>
                  <a:cubicBezTo>
                    <a:pt x="1406" y="10235"/>
                    <a:pt x="2074" y="10905"/>
                    <a:pt x="2897" y="10905"/>
                  </a:cubicBezTo>
                  <a:cubicBezTo>
                    <a:pt x="3719" y="10905"/>
                    <a:pt x="3334" y="10855"/>
                    <a:pt x="3532" y="10760"/>
                  </a:cubicBezTo>
                  <a:lnTo>
                    <a:pt x="3532" y="10760"/>
                  </a:lnTo>
                  <a:cubicBezTo>
                    <a:pt x="3648" y="10816"/>
                    <a:pt x="3770" y="10856"/>
                    <a:pt x="3895" y="10878"/>
                  </a:cubicBezTo>
                  <a:cubicBezTo>
                    <a:pt x="3990" y="10895"/>
                    <a:pt x="4084" y="10903"/>
                    <a:pt x="4176" y="10903"/>
                  </a:cubicBezTo>
                  <a:cubicBezTo>
                    <a:pt x="4401" y="10903"/>
                    <a:pt x="4615" y="10853"/>
                    <a:pt x="4811" y="10760"/>
                  </a:cubicBezTo>
                  <a:cubicBezTo>
                    <a:pt x="5018" y="10860"/>
                    <a:pt x="5238" y="10905"/>
                    <a:pt x="5452" y="10905"/>
                  </a:cubicBezTo>
                  <a:cubicBezTo>
                    <a:pt x="5667" y="10905"/>
                    <a:pt x="5888" y="10856"/>
                    <a:pt x="6088" y="10760"/>
                  </a:cubicBezTo>
                  <a:cubicBezTo>
                    <a:pt x="6291" y="10857"/>
                    <a:pt x="6505" y="10904"/>
                    <a:pt x="6723" y="10904"/>
                  </a:cubicBezTo>
                  <a:cubicBezTo>
                    <a:pt x="6817" y="10904"/>
                    <a:pt x="6911" y="10895"/>
                    <a:pt x="7005" y="10878"/>
                  </a:cubicBezTo>
                  <a:cubicBezTo>
                    <a:pt x="7131" y="10856"/>
                    <a:pt x="7251" y="10816"/>
                    <a:pt x="7367" y="10760"/>
                  </a:cubicBezTo>
                  <a:cubicBezTo>
                    <a:pt x="7565" y="10855"/>
                    <a:pt x="7784" y="10905"/>
                    <a:pt x="8005" y="10905"/>
                  </a:cubicBezTo>
                  <a:cubicBezTo>
                    <a:pt x="8825" y="10905"/>
                    <a:pt x="9494" y="10236"/>
                    <a:pt x="9494" y="9414"/>
                  </a:cubicBezTo>
                  <a:cubicBezTo>
                    <a:pt x="9494" y="8592"/>
                    <a:pt x="9421" y="8876"/>
                    <a:pt x="9281" y="8644"/>
                  </a:cubicBezTo>
                  <a:cubicBezTo>
                    <a:pt x="9096" y="8338"/>
                    <a:pt x="8937" y="8058"/>
                    <a:pt x="8795" y="7786"/>
                  </a:cubicBezTo>
                  <a:cubicBezTo>
                    <a:pt x="8757" y="7713"/>
                    <a:pt x="8684" y="7671"/>
                    <a:pt x="8607" y="7671"/>
                  </a:cubicBezTo>
                  <a:cubicBezTo>
                    <a:pt x="8574" y="7671"/>
                    <a:pt x="8540" y="7679"/>
                    <a:pt x="8508" y="7696"/>
                  </a:cubicBezTo>
                  <a:cubicBezTo>
                    <a:pt x="8404" y="7750"/>
                    <a:pt x="8363" y="7878"/>
                    <a:pt x="8418" y="7983"/>
                  </a:cubicBezTo>
                  <a:cubicBezTo>
                    <a:pt x="8564" y="8262"/>
                    <a:pt x="8728" y="8551"/>
                    <a:pt x="8917" y="8865"/>
                  </a:cubicBezTo>
                  <a:cubicBezTo>
                    <a:pt x="9016" y="9029"/>
                    <a:pt x="9069" y="9221"/>
                    <a:pt x="9069" y="9414"/>
                  </a:cubicBezTo>
                  <a:cubicBezTo>
                    <a:pt x="9069" y="10001"/>
                    <a:pt x="8594" y="10478"/>
                    <a:pt x="8006" y="10478"/>
                  </a:cubicBezTo>
                  <a:cubicBezTo>
                    <a:pt x="7419" y="10478"/>
                    <a:pt x="7865" y="10470"/>
                    <a:pt x="7794" y="10456"/>
                  </a:cubicBezTo>
                  <a:cubicBezTo>
                    <a:pt x="7995" y="10251"/>
                    <a:pt x="8134" y="9992"/>
                    <a:pt x="8190" y="9708"/>
                  </a:cubicBezTo>
                  <a:cubicBezTo>
                    <a:pt x="8248" y="9416"/>
                    <a:pt x="8220" y="9118"/>
                    <a:pt x="8108" y="8851"/>
                  </a:cubicBezTo>
                  <a:cubicBezTo>
                    <a:pt x="7666" y="7780"/>
                    <a:pt x="7351" y="6792"/>
                    <a:pt x="7144" y="5835"/>
                  </a:cubicBezTo>
                  <a:cubicBezTo>
                    <a:pt x="7121" y="5737"/>
                    <a:pt x="7033" y="5668"/>
                    <a:pt x="6935" y="5668"/>
                  </a:cubicBezTo>
                  <a:cubicBezTo>
                    <a:pt x="6920" y="5668"/>
                    <a:pt x="6904" y="5670"/>
                    <a:pt x="6889" y="5673"/>
                  </a:cubicBezTo>
                  <a:cubicBezTo>
                    <a:pt x="6776" y="5700"/>
                    <a:pt x="6702" y="5812"/>
                    <a:pt x="6727" y="5928"/>
                  </a:cubicBezTo>
                  <a:cubicBezTo>
                    <a:pt x="6941" y="6910"/>
                    <a:pt x="7264" y="7920"/>
                    <a:pt x="7715" y="9015"/>
                  </a:cubicBezTo>
                  <a:cubicBezTo>
                    <a:pt x="7794" y="9206"/>
                    <a:pt x="7815" y="9418"/>
                    <a:pt x="7772" y="9630"/>
                  </a:cubicBezTo>
                  <a:cubicBezTo>
                    <a:pt x="7693" y="10038"/>
                    <a:pt x="7351" y="10384"/>
                    <a:pt x="6932" y="10459"/>
                  </a:cubicBezTo>
                  <a:cubicBezTo>
                    <a:pt x="6864" y="10471"/>
                    <a:pt x="6797" y="10478"/>
                    <a:pt x="6730" y="10478"/>
                  </a:cubicBezTo>
                  <a:cubicBezTo>
                    <a:pt x="6657" y="10478"/>
                    <a:pt x="6586" y="10470"/>
                    <a:pt x="6515" y="10456"/>
                  </a:cubicBezTo>
                  <a:cubicBezTo>
                    <a:pt x="6785" y="10179"/>
                    <a:pt x="6942" y="9807"/>
                    <a:pt x="6942" y="9412"/>
                  </a:cubicBezTo>
                  <a:cubicBezTo>
                    <a:pt x="6942" y="9019"/>
                    <a:pt x="6917" y="9088"/>
                    <a:pt x="6864" y="8934"/>
                  </a:cubicBezTo>
                  <a:cubicBezTo>
                    <a:pt x="6492" y="7846"/>
                    <a:pt x="6261" y="6841"/>
                    <a:pt x="6155" y="5856"/>
                  </a:cubicBezTo>
                  <a:cubicBezTo>
                    <a:pt x="6144" y="5746"/>
                    <a:pt x="6051" y="5665"/>
                    <a:pt x="5946" y="5665"/>
                  </a:cubicBezTo>
                  <a:cubicBezTo>
                    <a:pt x="5938" y="5665"/>
                    <a:pt x="5930" y="5665"/>
                    <a:pt x="5922" y="5666"/>
                  </a:cubicBezTo>
                  <a:cubicBezTo>
                    <a:pt x="5804" y="5679"/>
                    <a:pt x="5720" y="5784"/>
                    <a:pt x="5732" y="5900"/>
                  </a:cubicBezTo>
                  <a:cubicBezTo>
                    <a:pt x="5841" y="6916"/>
                    <a:pt x="6080" y="7952"/>
                    <a:pt x="6461" y="9071"/>
                  </a:cubicBezTo>
                  <a:cubicBezTo>
                    <a:pt x="6498" y="9178"/>
                    <a:pt x="6515" y="9294"/>
                    <a:pt x="6515" y="9411"/>
                  </a:cubicBezTo>
                  <a:cubicBezTo>
                    <a:pt x="6515" y="9994"/>
                    <a:pt x="6043" y="10474"/>
                    <a:pt x="5452" y="10474"/>
                  </a:cubicBezTo>
                  <a:cubicBezTo>
                    <a:pt x="5386" y="10474"/>
                    <a:pt x="5318" y="10468"/>
                    <a:pt x="5249" y="10456"/>
                  </a:cubicBezTo>
                  <a:cubicBezTo>
                    <a:pt x="4825" y="10378"/>
                    <a:pt x="4488" y="10030"/>
                    <a:pt x="4409" y="9624"/>
                  </a:cubicBezTo>
                  <a:cubicBezTo>
                    <a:pt x="4372" y="9433"/>
                    <a:pt x="4384" y="9247"/>
                    <a:pt x="4444" y="9071"/>
                  </a:cubicBezTo>
                  <a:cubicBezTo>
                    <a:pt x="4828" y="7942"/>
                    <a:pt x="5068" y="6904"/>
                    <a:pt x="5174" y="5900"/>
                  </a:cubicBezTo>
                  <a:cubicBezTo>
                    <a:pt x="5188" y="5782"/>
                    <a:pt x="5102" y="5679"/>
                    <a:pt x="4984" y="5666"/>
                  </a:cubicBezTo>
                  <a:cubicBezTo>
                    <a:pt x="4976" y="5665"/>
                    <a:pt x="4968" y="5665"/>
                    <a:pt x="4960" y="5665"/>
                  </a:cubicBezTo>
                  <a:cubicBezTo>
                    <a:pt x="4853" y="5665"/>
                    <a:pt x="4763" y="5746"/>
                    <a:pt x="4752" y="5856"/>
                  </a:cubicBezTo>
                  <a:cubicBezTo>
                    <a:pt x="4649" y="6829"/>
                    <a:pt x="4416" y="7836"/>
                    <a:pt x="4041" y="8934"/>
                  </a:cubicBezTo>
                  <a:cubicBezTo>
                    <a:pt x="3958" y="9178"/>
                    <a:pt x="3939" y="9446"/>
                    <a:pt x="3991" y="9706"/>
                  </a:cubicBezTo>
                  <a:cubicBezTo>
                    <a:pt x="4047" y="9991"/>
                    <a:pt x="4185" y="10250"/>
                    <a:pt x="4387" y="10454"/>
                  </a:cubicBezTo>
                  <a:cubicBezTo>
                    <a:pt x="4319" y="10468"/>
                    <a:pt x="4250" y="10474"/>
                    <a:pt x="4180" y="10474"/>
                  </a:cubicBezTo>
                  <a:cubicBezTo>
                    <a:pt x="4112" y="10474"/>
                    <a:pt x="4043" y="10468"/>
                    <a:pt x="3973" y="10456"/>
                  </a:cubicBezTo>
                  <a:cubicBezTo>
                    <a:pt x="3554" y="10381"/>
                    <a:pt x="3211" y="10033"/>
                    <a:pt x="3133" y="9624"/>
                  </a:cubicBezTo>
                  <a:cubicBezTo>
                    <a:pt x="3091" y="9412"/>
                    <a:pt x="3112" y="9200"/>
                    <a:pt x="3189" y="9009"/>
                  </a:cubicBezTo>
                  <a:cubicBezTo>
                    <a:pt x="3643" y="7903"/>
                    <a:pt x="3967" y="6894"/>
                    <a:pt x="4178" y="5922"/>
                  </a:cubicBezTo>
                  <a:cubicBezTo>
                    <a:pt x="4203" y="5807"/>
                    <a:pt x="4129" y="5694"/>
                    <a:pt x="4013" y="5667"/>
                  </a:cubicBezTo>
                  <a:cubicBezTo>
                    <a:pt x="3998" y="5664"/>
                    <a:pt x="3983" y="5663"/>
                    <a:pt x="3968" y="5663"/>
                  </a:cubicBezTo>
                  <a:cubicBezTo>
                    <a:pt x="3871" y="5663"/>
                    <a:pt x="3781" y="5731"/>
                    <a:pt x="3760" y="5831"/>
                  </a:cubicBezTo>
                  <a:cubicBezTo>
                    <a:pt x="3555" y="6779"/>
                    <a:pt x="3239" y="7765"/>
                    <a:pt x="2794" y="8847"/>
                  </a:cubicBezTo>
                  <a:cubicBezTo>
                    <a:pt x="2684" y="9116"/>
                    <a:pt x="2656" y="9412"/>
                    <a:pt x="2710" y="9705"/>
                  </a:cubicBezTo>
                  <a:cubicBezTo>
                    <a:pt x="2766" y="9988"/>
                    <a:pt x="2905" y="10245"/>
                    <a:pt x="3106" y="10451"/>
                  </a:cubicBezTo>
                  <a:cubicBezTo>
                    <a:pt x="3037" y="10466"/>
                    <a:pt x="2966" y="10473"/>
                    <a:pt x="2894" y="10473"/>
                  </a:cubicBezTo>
                  <a:cubicBezTo>
                    <a:pt x="2308" y="10473"/>
                    <a:pt x="1831" y="9996"/>
                    <a:pt x="1831" y="9411"/>
                  </a:cubicBezTo>
                  <a:cubicBezTo>
                    <a:pt x="1831" y="8823"/>
                    <a:pt x="1884" y="9023"/>
                    <a:pt x="1986" y="8859"/>
                  </a:cubicBezTo>
                  <a:cubicBezTo>
                    <a:pt x="2882" y="7382"/>
                    <a:pt x="3331" y="6196"/>
                    <a:pt x="3511" y="4812"/>
                  </a:cubicBezTo>
                  <a:lnTo>
                    <a:pt x="7390" y="4812"/>
                  </a:lnTo>
                  <a:cubicBezTo>
                    <a:pt x="7450" y="5282"/>
                    <a:pt x="7544" y="5728"/>
                    <a:pt x="7674" y="6168"/>
                  </a:cubicBezTo>
                  <a:cubicBezTo>
                    <a:pt x="7700" y="6262"/>
                    <a:pt x="7784" y="6321"/>
                    <a:pt x="7877" y="6321"/>
                  </a:cubicBezTo>
                  <a:cubicBezTo>
                    <a:pt x="7897" y="6321"/>
                    <a:pt x="7918" y="6318"/>
                    <a:pt x="7939" y="6312"/>
                  </a:cubicBezTo>
                  <a:cubicBezTo>
                    <a:pt x="8050" y="6278"/>
                    <a:pt x="8115" y="6161"/>
                    <a:pt x="8081" y="6047"/>
                  </a:cubicBezTo>
                  <a:cubicBezTo>
                    <a:pt x="7964" y="5645"/>
                    <a:pt x="7877" y="5238"/>
                    <a:pt x="7818" y="4811"/>
                  </a:cubicBezTo>
                  <a:lnTo>
                    <a:pt x="8557" y="4811"/>
                  </a:lnTo>
                  <a:cubicBezTo>
                    <a:pt x="8907" y="4811"/>
                    <a:pt x="9194" y="5098"/>
                    <a:pt x="9194" y="5448"/>
                  </a:cubicBezTo>
                  <a:lnTo>
                    <a:pt x="9194" y="6300"/>
                  </a:lnTo>
                  <a:cubicBezTo>
                    <a:pt x="9194" y="6652"/>
                    <a:pt x="9481" y="6939"/>
                    <a:pt x="9833" y="6939"/>
                  </a:cubicBezTo>
                  <a:cubicBezTo>
                    <a:pt x="10185" y="6939"/>
                    <a:pt x="10472" y="6652"/>
                    <a:pt x="10472" y="6300"/>
                  </a:cubicBezTo>
                  <a:lnTo>
                    <a:pt x="10472" y="5448"/>
                  </a:lnTo>
                  <a:cubicBezTo>
                    <a:pt x="10472" y="4783"/>
                    <a:pt x="10129" y="4196"/>
                    <a:pt x="9612" y="3851"/>
                  </a:cubicBezTo>
                  <a:cubicBezTo>
                    <a:pt x="10360" y="3591"/>
                    <a:pt x="10897" y="2878"/>
                    <a:pt x="10897" y="2044"/>
                  </a:cubicBezTo>
                  <a:cubicBezTo>
                    <a:pt x="10897" y="1475"/>
                    <a:pt x="10765" y="1384"/>
                    <a:pt x="10569" y="1384"/>
                  </a:cubicBezTo>
                  <a:cubicBezTo>
                    <a:pt x="10477" y="1384"/>
                    <a:pt x="10371" y="1405"/>
                    <a:pt x="10258" y="1405"/>
                  </a:cubicBezTo>
                  <a:cubicBezTo>
                    <a:pt x="9907" y="1405"/>
                    <a:pt x="9620" y="1692"/>
                    <a:pt x="9620" y="2044"/>
                  </a:cubicBezTo>
                  <a:cubicBezTo>
                    <a:pt x="9620" y="2394"/>
                    <a:pt x="9333" y="2681"/>
                    <a:pt x="8981" y="2681"/>
                  </a:cubicBezTo>
                  <a:lnTo>
                    <a:pt x="8573" y="2681"/>
                  </a:lnTo>
                  <a:cubicBezTo>
                    <a:pt x="8885" y="2326"/>
                    <a:pt x="9066" y="1867"/>
                    <a:pt x="9066" y="1384"/>
                  </a:cubicBezTo>
                  <a:lnTo>
                    <a:pt x="9066" y="1193"/>
                  </a:lnTo>
                  <a:cubicBezTo>
                    <a:pt x="9066" y="841"/>
                    <a:pt x="8779" y="554"/>
                    <a:pt x="8427" y="554"/>
                  </a:cubicBezTo>
                  <a:cubicBezTo>
                    <a:pt x="8075" y="554"/>
                    <a:pt x="7788" y="841"/>
                    <a:pt x="7788" y="1193"/>
                  </a:cubicBezTo>
                  <a:lnTo>
                    <a:pt x="7788" y="1384"/>
                  </a:lnTo>
                  <a:cubicBezTo>
                    <a:pt x="7788" y="1709"/>
                    <a:pt x="7557" y="1992"/>
                    <a:pt x="7236" y="2055"/>
                  </a:cubicBezTo>
                  <a:cubicBezTo>
                    <a:pt x="6770" y="2149"/>
                    <a:pt x="6368" y="2407"/>
                    <a:pt x="6087" y="2762"/>
                  </a:cubicBezTo>
                  <a:lnTo>
                    <a:pt x="6087" y="639"/>
                  </a:lnTo>
                  <a:cubicBezTo>
                    <a:pt x="6087" y="287"/>
                    <a:pt x="5800" y="0"/>
                    <a:pt x="5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39"/>
            <p:cNvSpPr/>
            <p:nvPr/>
          </p:nvSpPr>
          <p:spPr>
            <a:xfrm>
              <a:off x="8230406" y="966322"/>
              <a:ext cx="12368" cy="12368"/>
            </a:xfrm>
            <a:custGeom>
              <a:avLst/>
              <a:gdLst/>
              <a:ahLst/>
              <a:cxnLst/>
              <a:rect l="l" t="t" r="r" b="b"/>
              <a:pathLst>
                <a:path w="428" h="428" extrusionOk="0">
                  <a:moveTo>
                    <a:pt x="214" y="0"/>
                  </a:moveTo>
                  <a:cubicBezTo>
                    <a:pt x="97" y="0"/>
                    <a:pt x="1" y="96"/>
                    <a:pt x="1" y="214"/>
                  </a:cubicBezTo>
                  <a:cubicBezTo>
                    <a:pt x="1" y="332"/>
                    <a:pt x="97" y="427"/>
                    <a:pt x="214" y="427"/>
                  </a:cubicBezTo>
                  <a:cubicBezTo>
                    <a:pt x="332" y="427"/>
                    <a:pt x="428" y="332"/>
                    <a:pt x="428" y="214"/>
                  </a:cubicBezTo>
                  <a:cubicBezTo>
                    <a:pt x="428" y="96"/>
                    <a:pt x="332"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92" name="Google Shape;292;p39"/>
          <p:cNvPicPr preferRelativeResize="0"/>
          <p:nvPr/>
        </p:nvPicPr>
        <p:blipFill>
          <a:blip r:embed="rId3">
            <a:alphaModFix/>
          </a:blip>
          <a:stretch>
            <a:fillRect/>
          </a:stretch>
        </p:blipFill>
        <p:spPr>
          <a:xfrm rot="-1073262" flipH="1">
            <a:off x="7665849" y="20083"/>
            <a:ext cx="2741379" cy="3152806"/>
          </a:xfrm>
          <a:prstGeom prst="rect">
            <a:avLst/>
          </a:prstGeom>
          <a:noFill/>
          <a:ln>
            <a:noFill/>
          </a:ln>
        </p:spPr>
      </p:pic>
      <p:pic>
        <p:nvPicPr>
          <p:cNvPr id="293" name="Google Shape;293;p39"/>
          <p:cNvPicPr preferRelativeResize="0"/>
          <p:nvPr/>
        </p:nvPicPr>
        <p:blipFill>
          <a:blip r:embed="rId4">
            <a:alphaModFix/>
          </a:blip>
          <a:stretch>
            <a:fillRect/>
          </a:stretch>
        </p:blipFill>
        <p:spPr>
          <a:xfrm rot="1911608">
            <a:off x="-818417" y="2853550"/>
            <a:ext cx="1937518" cy="1974898"/>
          </a:xfrm>
          <a:prstGeom prst="rect">
            <a:avLst/>
          </a:prstGeom>
          <a:noFill/>
          <a:ln>
            <a:noFill/>
          </a:ln>
        </p:spPr>
      </p:pic>
      <p:pic>
        <p:nvPicPr>
          <p:cNvPr id="294" name="Google Shape;294;p39"/>
          <p:cNvPicPr preferRelativeResize="0"/>
          <p:nvPr/>
        </p:nvPicPr>
        <p:blipFill>
          <a:blip r:embed="rId5">
            <a:alphaModFix/>
          </a:blip>
          <a:stretch>
            <a:fillRect/>
          </a:stretch>
        </p:blipFill>
        <p:spPr>
          <a:xfrm flipH="1">
            <a:off x="-376276" y="3517702"/>
            <a:ext cx="1700726" cy="1780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63"/>
          <p:cNvSpPr txBox="1">
            <a:spLocks noGrp="1"/>
          </p:cNvSpPr>
          <p:nvPr>
            <p:ph type="subTitle" idx="1"/>
          </p:nvPr>
        </p:nvSpPr>
        <p:spPr>
          <a:xfrm>
            <a:off x="2247525" y="2590372"/>
            <a:ext cx="4649100" cy="12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dk1"/>
                </a:solidFill>
                <a:latin typeface="Style Script"/>
                <a:ea typeface="Style Script"/>
                <a:cs typeface="Style Script"/>
                <a:sym typeface="Style Script"/>
              </a:rPr>
              <a:t>Do you have any questions?</a:t>
            </a:r>
            <a:endParaRPr sz="2400" dirty="0">
              <a:solidFill>
                <a:schemeClr val="dk1"/>
              </a:solidFill>
              <a:latin typeface="Style Script"/>
              <a:ea typeface="Style Script"/>
              <a:cs typeface="Style Script"/>
              <a:sym typeface="Style Script"/>
            </a:endParaRPr>
          </a:p>
          <a:p>
            <a:pPr marL="0" lvl="0" indent="0" algn="ctr" rtl="0">
              <a:spcBef>
                <a:spcPts val="0"/>
              </a:spcBef>
              <a:spcAft>
                <a:spcPts val="0"/>
              </a:spcAft>
              <a:buNone/>
            </a:pPr>
            <a:endParaRPr dirty="0"/>
          </a:p>
        </p:txBody>
      </p:sp>
      <p:sp>
        <p:nvSpPr>
          <p:cNvPr id="847" name="Google Shape;847;p63"/>
          <p:cNvSpPr txBox="1">
            <a:spLocks noGrp="1"/>
          </p:cNvSpPr>
          <p:nvPr>
            <p:ph type="ctrTitle"/>
          </p:nvPr>
        </p:nvSpPr>
        <p:spPr>
          <a:xfrm>
            <a:off x="2247525" y="1318772"/>
            <a:ext cx="4649100" cy="129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pic>
        <p:nvPicPr>
          <p:cNvPr id="861" name="Google Shape;861;p63"/>
          <p:cNvPicPr preferRelativeResize="0"/>
          <p:nvPr/>
        </p:nvPicPr>
        <p:blipFill>
          <a:blip r:embed="rId3">
            <a:alphaModFix/>
          </a:blip>
          <a:stretch>
            <a:fillRect/>
          </a:stretch>
        </p:blipFill>
        <p:spPr>
          <a:xfrm rot="-1576748" flipH="1">
            <a:off x="8328636" y="1443662"/>
            <a:ext cx="2172152" cy="2453603"/>
          </a:xfrm>
          <a:prstGeom prst="rect">
            <a:avLst/>
          </a:prstGeom>
          <a:noFill/>
          <a:ln>
            <a:noFill/>
          </a:ln>
        </p:spPr>
      </p:pic>
      <p:pic>
        <p:nvPicPr>
          <p:cNvPr id="862" name="Google Shape;862;p63"/>
          <p:cNvPicPr preferRelativeResize="0"/>
          <p:nvPr/>
        </p:nvPicPr>
        <p:blipFill>
          <a:blip r:embed="rId4">
            <a:alphaModFix/>
          </a:blip>
          <a:stretch>
            <a:fillRect/>
          </a:stretch>
        </p:blipFill>
        <p:spPr>
          <a:xfrm flipH="1">
            <a:off x="7581478" y="2845838"/>
            <a:ext cx="2833326" cy="2887975"/>
          </a:xfrm>
          <a:prstGeom prst="rect">
            <a:avLst/>
          </a:prstGeom>
          <a:noFill/>
          <a:ln>
            <a:noFill/>
          </a:ln>
        </p:spPr>
      </p:pic>
      <p:pic>
        <p:nvPicPr>
          <p:cNvPr id="863" name="Google Shape;863;p63"/>
          <p:cNvPicPr preferRelativeResize="0"/>
          <p:nvPr/>
        </p:nvPicPr>
        <p:blipFill>
          <a:blip r:embed="rId5">
            <a:alphaModFix/>
          </a:blip>
          <a:stretch>
            <a:fillRect/>
          </a:stretch>
        </p:blipFill>
        <p:spPr>
          <a:xfrm flipH="1">
            <a:off x="6855975" y="3526125"/>
            <a:ext cx="2158775" cy="2278901"/>
          </a:xfrm>
          <a:prstGeom prst="rect">
            <a:avLst/>
          </a:prstGeom>
          <a:noFill/>
          <a:ln>
            <a:noFill/>
          </a:ln>
        </p:spPr>
      </p:pic>
      <p:pic>
        <p:nvPicPr>
          <p:cNvPr id="864" name="Google Shape;864;p63"/>
          <p:cNvPicPr preferRelativeResize="0"/>
          <p:nvPr/>
        </p:nvPicPr>
        <p:blipFill>
          <a:blip r:embed="rId3">
            <a:alphaModFix/>
          </a:blip>
          <a:stretch>
            <a:fillRect/>
          </a:stretch>
        </p:blipFill>
        <p:spPr>
          <a:xfrm flipH="1">
            <a:off x="109737" y="3495800"/>
            <a:ext cx="2276750" cy="2571750"/>
          </a:xfrm>
          <a:prstGeom prst="rect">
            <a:avLst/>
          </a:prstGeom>
          <a:noFill/>
          <a:ln>
            <a:noFill/>
          </a:ln>
        </p:spPr>
      </p:pic>
      <p:pic>
        <p:nvPicPr>
          <p:cNvPr id="865" name="Google Shape;865;p63"/>
          <p:cNvPicPr preferRelativeResize="0"/>
          <p:nvPr/>
        </p:nvPicPr>
        <p:blipFill>
          <a:blip r:embed="rId4">
            <a:alphaModFix/>
          </a:blip>
          <a:stretch>
            <a:fillRect/>
          </a:stretch>
        </p:blipFill>
        <p:spPr>
          <a:xfrm rot="931275" flipH="1">
            <a:off x="-1921737" y="987213"/>
            <a:ext cx="2833326" cy="2887975"/>
          </a:xfrm>
          <a:prstGeom prst="rect">
            <a:avLst/>
          </a:prstGeom>
          <a:noFill/>
          <a:ln>
            <a:noFill/>
          </a:ln>
        </p:spPr>
      </p:pic>
      <p:pic>
        <p:nvPicPr>
          <p:cNvPr id="866" name="Google Shape;866;p63"/>
          <p:cNvPicPr preferRelativeResize="0"/>
          <p:nvPr/>
        </p:nvPicPr>
        <p:blipFill>
          <a:blip r:embed="rId6">
            <a:alphaModFix/>
          </a:blip>
          <a:stretch>
            <a:fillRect/>
          </a:stretch>
        </p:blipFill>
        <p:spPr>
          <a:xfrm flipH="1">
            <a:off x="-1765840" y="2516562"/>
            <a:ext cx="3141000" cy="3288475"/>
          </a:xfrm>
          <a:prstGeom prst="rect">
            <a:avLst/>
          </a:prstGeom>
          <a:noFill/>
          <a:ln>
            <a:noFill/>
          </a:ln>
        </p:spPr>
      </p:pic>
    </p:spTree>
    <p:extLst>
      <p:ext uri="{BB962C8B-B14F-4D97-AF65-F5344CB8AC3E}">
        <p14:creationId xmlns:p14="http://schemas.microsoft.com/office/powerpoint/2010/main" val="92763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43"/>
          <p:cNvPicPr preferRelativeResize="0"/>
          <p:nvPr/>
        </p:nvPicPr>
        <p:blipFill>
          <a:blip r:embed="rId3">
            <a:alphaModFix/>
          </a:blip>
          <a:stretch>
            <a:fillRect/>
          </a:stretch>
        </p:blipFill>
        <p:spPr>
          <a:xfrm rot="-5400000">
            <a:off x="7631918" y="928886"/>
            <a:ext cx="2833326" cy="2887975"/>
          </a:xfrm>
          <a:prstGeom prst="rect">
            <a:avLst/>
          </a:prstGeom>
          <a:noFill/>
          <a:ln>
            <a:noFill/>
          </a:ln>
        </p:spPr>
      </p:pic>
      <p:pic>
        <p:nvPicPr>
          <p:cNvPr id="327" name="Google Shape;327;p43"/>
          <p:cNvPicPr preferRelativeResize="0"/>
          <p:nvPr/>
        </p:nvPicPr>
        <p:blipFill>
          <a:blip r:embed="rId4">
            <a:alphaModFix/>
          </a:blip>
          <a:stretch>
            <a:fillRect/>
          </a:stretch>
        </p:blipFill>
        <p:spPr>
          <a:xfrm rot="-3823252">
            <a:off x="7725044" y="3027117"/>
            <a:ext cx="2172152" cy="2453603"/>
          </a:xfrm>
          <a:prstGeom prst="rect">
            <a:avLst/>
          </a:prstGeom>
          <a:noFill/>
          <a:ln>
            <a:noFill/>
          </a:ln>
        </p:spPr>
      </p:pic>
      <p:pic>
        <p:nvPicPr>
          <p:cNvPr id="328" name="Google Shape;328;p43"/>
          <p:cNvPicPr preferRelativeResize="0"/>
          <p:nvPr/>
        </p:nvPicPr>
        <p:blipFill>
          <a:blip r:embed="rId5">
            <a:alphaModFix/>
          </a:blip>
          <a:stretch>
            <a:fillRect/>
          </a:stretch>
        </p:blipFill>
        <p:spPr>
          <a:xfrm rot="-5400000">
            <a:off x="7664668" y="244631"/>
            <a:ext cx="2158775" cy="2278901"/>
          </a:xfrm>
          <a:prstGeom prst="rect">
            <a:avLst/>
          </a:prstGeom>
          <a:noFill/>
          <a:ln>
            <a:noFill/>
          </a:ln>
        </p:spPr>
      </p:pic>
      <p:pic>
        <p:nvPicPr>
          <p:cNvPr id="329" name="Google Shape;329;p43"/>
          <p:cNvPicPr preferRelativeResize="0"/>
          <p:nvPr/>
        </p:nvPicPr>
        <p:blipFill>
          <a:blip r:embed="rId4">
            <a:alphaModFix/>
          </a:blip>
          <a:stretch>
            <a:fillRect/>
          </a:stretch>
        </p:blipFill>
        <p:spPr>
          <a:xfrm rot="-6538203">
            <a:off x="7591744" y="-1444483"/>
            <a:ext cx="2172152" cy="2453604"/>
          </a:xfrm>
          <a:prstGeom prst="rect">
            <a:avLst/>
          </a:prstGeom>
          <a:noFill/>
          <a:ln>
            <a:noFill/>
          </a:ln>
        </p:spPr>
      </p:pic>
      <p:pic>
        <p:nvPicPr>
          <p:cNvPr id="330" name="Google Shape;330;p43"/>
          <p:cNvPicPr preferRelativeResize="0"/>
          <p:nvPr/>
        </p:nvPicPr>
        <p:blipFill>
          <a:blip r:embed="rId3">
            <a:alphaModFix/>
          </a:blip>
          <a:stretch>
            <a:fillRect/>
          </a:stretch>
        </p:blipFill>
        <p:spPr>
          <a:xfrm rot="4468725">
            <a:off x="-1387418" y="2575506"/>
            <a:ext cx="2833326" cy="2887975"/>
          </a:xfrm>
          <a:prstGeom prst="rect">
            <a:avLst/>
          </a:prstGeom>
          <a:noFill/>
          <a:ln>
            <a:noFill/>
          </a:ln>
        </p:spPr>
      </p:pic>
      <p:pic>
        <p:nvPicPr>
          <p:cNvPr id="331" name="Google Shape;331;p43"/>
          <p:cNvPicPr preferRelativeResize="0"/>
          <p:nvPr/>
        </p:nvPicPr>
        <p:blipFill>
          <a:blip r:embed="rId6">
            <a:alphaModFix/>
          </a:blip>
          <a:stretch>
            <a:fillRect/>
          </a:stretch>
        </p:blipFill>
        <p:spPr>
          <a:xfrm rot="5400000">
            <a:off x="-1776742" y="961898"/>
            <a:ext cx="3141000" cy="3288475"/>
          </a:xfrm>
          <a:prstGeom prst="rect">
            <a:avLst/>
          </a:prstGeom>
          <a:noFill/>
          <a:ln>
            <a:noFill/>
          </a:ln>
        </p:spPr>
      </p:pic>
      <p:pic>
        <p:nvPicPr>
          <p:cNvPr id="332" name="Google Shape;332;p43"/>
          <p:cNvPicPr preferRelativeResize="0"/>
          <p:nvPr/>
        </p:nvPicPr>
        <p:blipFill>
          <a:blip r:embed="rId7">
            <a:alphaModFix/>
          </a:blip>
          <a:stretch>
            <a:fillRect/>
          </a:stretch>
        </p:blipFill>
        <p:spPr>
          <a:xfrm rot="7724883">
            <a:off x="-445237" y="-619238"/>
            <a:ext cx="2395025" cy="2508575"/>
          </a:xfrm>
          <a:prstGeom prst="rect">
            <a:avLst/>
          </a:prstGeom>
          <a:noFill/>
          <a:ln>
            <a:noFill/>
          </a:ln>
        </p:spPr>
      </p:pic>
      <p:sp>
        <p:nvSpPr>
          <p:cNvPr id="333" name="Google Shape;333;p43"/>
          <p:cNvSpPr txBox="1">
            <a:spLocks noGrp="1"/>
          </p:cNvSpPr>
          <p:nvPr>
            <p:ph type="title"/>
          </p:nvPr>
        </p:nvSpPr>
        <p:spPr>
          <a:xfrm>
            <a:off x="2878703" y="1875953"/>
            <a:ext cx="4725896" cy="5778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latin typeface="Calibri" panose="020F0502020204030204" pitchFamily="34" charset="0"/>
                <a:cs typeface="Calibri" panose="020F0502020204030204" pitchFamily="34" charset="0"/>
              </a:rPr>
              <a:t>Background Introduction</a:t>
            </a:r>
            <a:endParaRPr sz="3200" dirty="0">
              <a:latin typeface="Calibri" panose="020F0502020204030204" pitchFamily="34" charset="0"/>
              <a:cs typeface="Calibri" panose="020F0502020204030204" pitchFamily="34" charset="0"/>
            </a:endParaRPr>
          </a:p>
        </p:txBody>
      </p:sp>
      <p:sp>
        <p:nvSpPr>
          <p:cNvPr id="334" name="Google Shape;334;p43"/>
          <p:cNvSpPr txBox="1">
            <a:spLocks noGrp="1"/>
          </p:cNvSpPr>
          <p:nvPr>
            <p:ph type="title" idx="2"/>
          </p:nvPr>
        </p:nvSpPr>
        <p:spPr>
          <a:xfrm>
            <a:off x="2880830" y="2882996"/>
            <a:ext cx="4615981" cy="5778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latin typeface="Calibri" panose="020F0502020204030204" pitchFamily="34" charset="0"/>
                <a:cs typeface="Calibri" panose="020F0502020204030204" pitchFamily="34" charset="0"/>
              </a:rPr>
              <a:t>Exploratory Data Analysis</a:t>
            </a:r>
            <a:endParaRPr sz="3200" dirty="0">
              <a:latin typeface="Calibri" panose="020F0502020204030204" pitchFamily="34" charset="0"/>
              <a:cs typeface="Calibri" panose="020F0502020204030204" pitchFamily="34" charset="0"/>
            </a:endParaRPr>
          </a:p>
        </p:txBody>
      </p:sp>
      <p:sp>
        <p:nvSpPr>
          <p:cNvPr id="335" name="Google Shape;335;p43"/>
          <p:cNvSpPr txBox="1">
            <a:spLocks noGrp="1"/>
          </p:cNvSpPr>
          <p:nvPr>
            <p:ph type="title" idx="3"/>
          </p:nvPr>
        </p:nvSpPr>
        <p:spPr>
          <a:xfrm>
            <a:off x="2880830" y="3954341"/>
            <a:ext cx="3037650" cy="5778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latin typeface="Calibri" panose="020F0502020204030204" pitchFamily="34" charset="0"/>
                <a:cs typeface="Calibri" panose="020F0502020204030204" pitchFamily="34" charset="0"/>
              </a:rPr>
              <a:t>Future Goals</a:t>
            </a:r>
            <a:endParaRPr sz="3200" dirty="0">
              <a:latin typeface="Calibri" panose="020F0502020204030204" pitchFamily="34" charset="0"/>
              <a:cs typeface="Calibri" panose="020F0502020204030204" pitchFamily="34" charset="0"/>
            </a:endParaRPr>
          </a:p>
        </p:txBody>
      </p:sp>
      <p:sp>
        <p:nvSpPr>
          <p:cNvPr id="8" name="Google Shape;300;p40">
            <a:extLst>
              <a:ext uri="{FF2B5EF4-FFF2-40B4-BE49-F238E27FC236}">
                <a16:creationId xmlns:a16="http://schemas.microsoft.com/office/drawing/2014/main" id="{854AC26A-C233-3BD3-BACC-FB3EFA7B0D8B}"/>
              </a:ext>
            </a:extLst>
          </p:cNvPr>
          <p:cNvSpPr txBox="1">
            <a:spLocks/>
          </p:cNvSpPr>
          <p:nvPr/>
        </p:nvSpPr>
        <p:spPr>
          <a:xfrm>
            <a:off x="1388100" y="353425"/>
            <a:ext cx="6367800" cy="825513"/>
          </a:xfrm>
          <a:prstGeom prst="rect">
            <a:avLst/>
          </a:prstGeom>
          <a:noFill/>
          <a:ln w="9525" cap="flat" cmpd="sng">
            <a:noFill/>
            <a:prstDash val="dot"/>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500"/>
              <a:buFont typeface="Style Script"/>
              <a:buNone/>
              <a:defRPr sz="4500" b="0" i="0" u="none" strike="noStrike" cap="none">
                <a:solidFill>
                  <a:schemeClr val="dk1"/>
                </a:solidFill>
                <a:latin typeface="Style Script"/>
                <a:ea typeface="Style Script"/>
                <a:cs typeface="Style Script"/>
                <a:sym typeface="Style Script"/>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sz="6000" b="1" dirty="0"/>
              <a:t>Agenda</a:t>
            </a:r>
            <a:endParaRPr lang="en-US" sz="5400" b="1" dirty="0"/>
          </a:p>
        </p:txBody>
      </p:sp>
      <p:grpSp>
        <p:nvGrpSpPr>
          <p:cNvPr id="9" name="Google Shape;11440;p81">
            <a:extLst>
              <a:ext uri="{FF2B5EF4-FFF2-40B4-BE49-F238E27FC236}">
                <a16:creationId xmlns:a16="http://schemas.microsoft.com/office/drawing/2014/main" id="{1FA8A05E-1AE7-A2B5-1A16-E52A59F4C706}"/>
              </a:ext>
            </a:extLst>
          </p:cNvPr>
          <p:cNvGrpSpPr/>
          <p:nvPr/>
        </p:nvGrpSpPr>
        <p:grpSpPr>
          <a:xfrm>
            <a:off x="2134353" y="1902179"/>
            <a:ext cx="431882" cy="564672"/>
            <a:chOff x="1367060" y="2422129"/>
            <a:chExt cx="269261" cy="352050"/>
          </a:xfrm>
        </p:grpSpPr>
        <p:sp>
          <p:nvSpPr>
            <p:cNvPr id="10" name="Google Shape;11441;p81">
              <a:extLst>
                <a:ext uri="{FF2B5EF4-FFF2-40B4-BE49-F238E27FC236}">
                  <a16:creationId xmlns:a16="http://schemas.microsoft.com/office/drawing/2014/main" id="{5B9F3B79-9138-887D-3BDF-C2140FAF4A83}"/>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42;p81">
              <a:extLst>
                <a:ext uri="{FF2B5EF4-FFF2-40B4-BE49-F238E27FC236}">
                  <a16:creationId xmlns:a16="http://schemas.microsoft.com/office/drawing/2014/main" id="{231C23A5-3658-66EA-99C7-33E2A0638218}"/>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43;p81">
              <a:extLst>
                <a:ext uri="{FF2B5EF4-FFF2-40B4-BE49-F238E27FC236}">
                  <a16:creationId xmlns:a16="http://schemas.microsoft.com/office/drawing/2014/main" id="{E0ADD45C-7EA7-C36D-044F-20523DCDD2B7}"/>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44;p81">
              <a:extLst>
                <a:ext uri="{FF2B5EF4-FFF2-40B4-BE49-F238E27FC236}">
                  <a16:creationId xmlns:a16="http://schemas.microsoft.com/office/drawing/2014/main" id="{14963DD8-98A9-59A7-0693-998DA55D7323}"/>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45;p81">
              <a:extLst>
                <a:ext uri="{FF2B5EF4-FFF2-40B4-BE49-F238E27FC236}">
                  <a16:creationId xmlns:a16="http://schemas.microsoft.com/office/drawing/2014/main" id="{77231F28-8EF9-D192-BA52-C904C78D2CD2}"/>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46;p81">
              <a:extLst>
                <a:ext uri="{FF2B5EF4-FFF2-40B4-BE49-F238E27FC236}">
                  <a16:creationId xmlns:a16="http://schemas.microsoft.com/office/drawing/2014/main" id="{DD5679B8-9C45-A5AE-D00B-CE8DC26B7086}"/>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447;p81">
              <a:extLst>
                <a:ext uri="{FF2B5EF4-FFF2-40B4-BE49-F238E27FC236}">
                  <a16:creationId xmlns:a16="http://schemas.microsoft.com/office/drawing/2014/main" id="{65BEA61B-14A1-CC16-5425-646F091C9E59}"/>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48;p81">
              <a:extLst>
                <a:ext uri="{FF2B5EF4-FFF2-40B4-BE49-F238E27FC236}">
                  <a16:creationId xmlns:a16="http://schemas.microsoft.com/office/drawing/2014/main" id="{3D2B5662-36DE-77FA-0499-656D6FF71D30}"/>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49;p81">
              <a:extLst>
                <a:ext uri="{FF2B5EF4-FFF2-40B4-BE49-F238E27FC236}">
                  <a16:creationId xmlns:a16="http://schemas.microsoft.com/office/drawing/2014/main" id="{38A04418-BFD8-8C43-3029-47B9B491D222}"/>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50;p81">
              <a:extLst>
                <a:ext uri="{FF2B5EF4-FFF2-40B4-BE49-F238E27FC236}">
                  <a16:creationId xmlns:a16="http://schemas.microsoft.com/office/drawing/2014/main" id="{EE0EDBCC-FC79-3A92-3818-645A7F05DFCE}"/>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51;p81">
              <a:extLst>
                <a:ext uri="{FF2B5EF4-FFF2-40B4-BE49-F238E27FC236}">
                  <a16:creationId xmlns:a16="http://schemas.microsoft.com/office/drawing/2014/main" id="{1BF15A27-6613-E2C3-B6CD-93E80A89BB24}"/>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452;p81">
              <a:extLst>
                <a:ext uri="{FF2B5EF4-FFF2-40B4-BE49-F238E27FC236}">
                  <a16:creationId xmlns:a16="http://schemas.microsoft.com/office/drawing/2014/main" id="{B5CE22FB-B86B-1F2B-15E7-F65F7B8F64D3}"/>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53;p81">
              <a:extLst>
                <a:ext uri="{FF2B5EF4-FFF2-40B4-BE49-F238E27FC236}">
                  <a16:creationId xmlns:a16="http://schemas.microsoft.com/office/drawing/2014/main" id="{A5514199-E5D2-4887-7BBD-243001D7D756}"/>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54;p81">
              <a:extLst>
                <a:ext uri="{FF2B5EF4-FFF2-40B4-BE49-F238E27FC236}">
                  <a16:creationId xmlns:a16="http://schemas.microsoft.com/office/drawing/2014/main" id="{AD8C831D-F099-48F6-A45C-2EDDDA5D3DAC}"/>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9542;p78">
            <a:extLst>
              <a:ext uri="{FF2B5EF4-FFF2-40B4-BE49-F238E27FC236}">
                <a16:creationId xmlns:a16="http://schemas.microsoft.com/office/drawing/2014/main" id="{2FDC1CD6-27C8-A094-C49E-6B0B49C9FE6C}"/>
              </a:ext>
            </a:extLst>
          </p:cNvPr>
          <p:cNvGrpSpPr/>
          <p:nvPr/>
        </p:nvGrpSpPr>
        <p:grpSpPr>
          <a:xfrm>
            <a:off x="2081023" y="2957389"/>
            <a:ext cx="526236" cy="524526"/>
            <a:chOff x="852385" y="1510916"/>
            <a:chExt cx="353145" cy="351997"/>
          </a:xfrm>
        </p:grpSpPr>
        <p:sp>
          <p:nvSpPr>
            <p:cNvPr id="25" name="Google Shape;9543;p78">
              <a:extLst>
                <a:ext uri="{FF2B5EF4-FFF2-40B4-BE49-F238E27FC236}">
                  <a16:creationId xmlns:a16="http://schemas.microsoft.com/office/drawing/2014/main" id="{FB0F91F7-8E91-7CD4-2481-EA8112B1F63C}"/>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44;p78">
              <a:extLst>
                <a:ext uri="{FF2B5EF4-FFF2-40B4-BE49-F238E27FC236}">
                  <a16:creationId xmlns:a16="http://schemas.microsoft.com/office/drawing/2014/main" id="{FFC9CBD9-7715-39AD-2795-995890280EDC}"/>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545;p78">
              <a:extLst>
                <a:ext uri="{FF2B5EF4-FFF2-40B4-BE49-F238E27FC236}">
                  <a16:creationId xmlns:a16="http://schemas.microsoft.com/office/drawing/2014/main" id="{0D887FA8-17EF-9C12-38B6-DC29EE58957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2360;p83">
            <a:extLst>
              <a:ext uri="{FF2B5EF4-FFF2-40B4-BE49-F238E27FC236}">
                <a16:creationId xmlns:a16="http://schemas.microsoft.com/office/drawing/2014/main" id="{160A3835-D870-6CD9-A2E0-D74D79945123}"/>
              </a:ext>
            </a:extLst>
          </p:cNvPr>
          <p:cNvSpPr/>
          <p:nvPr/>
        </p:nvSpPr>
        <p:spPr>
          <a:xfrm>
            <a:off x="2105135" y="3980969"/>
            <a:ext cx="526235" cy="52454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147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546722" y="165207"/>
            <a:ext cx="8050555" cy="1109316"/>
          </a:xfrm>
          <a:prstGeom prst="rect">
            <a:avLst/>
          </a:prstGeom>
        </p:spPr>
        <p:txBody>
          <a:bodyPr spcFirstLastPara="1" wrap="square" lIns="91425" tIns="91425" rIns="91425" bIns="91425" anchor="t" anchorCtr="0">
            <a:noAutofit/>
          </a:bodyPr>
          <a:lstStyle/>
          <a:p>
            <a:r>
              <a:rPr lang="en" sz="3200" dirty="0">
                <a:latin typeface="Calibri" panose="020F0502020204030204" pitchFamily="34" charset="0"/>
                <a:cs typeface="Calibri" panose="020F0502020204030204" pitchFamily="34" charset="0"/>
              </a:rPr>
              <a:t>Caroline is a PhD candidate at Urban Program</a:t>
            </a:r>
          </a:p>
        </p:txBody>
      </p:sp>
      <p:pic>
        <p:nvPicPr>
          <p:cNvPr id="239" name="Google Shape;239;p37"/>
          <p:cNvPicPr preferRelativeResize="0"/>
          <p:nvPr/>
        </p:nvPicPr>
        <p:blipFill>
          <a:blip r:embed="rId3">
            <a:alphaModFix/>
          </a:blip>
          <a:stretch>
            <a:fillRect/>
          </a:stretch>
        </p:blipFill>
        <p:spPr>
          <a:xfrm>
            <a:off x="7648808" y="3759641"/>
            <a:ext cx="2210451" cy="2290416"/>
          </a:xfrm>
          <a:prstGeom prst="rect">
            <a:avLst/>
          </a:prstGeom>
          <a:noFill/>
          <a:ln>
            <a:noFill/>
          </a:ln>
        </p:spPr>
      </p:pic>
      <p:sp>
        <p:nvSpPr>
          <p:cNvPr id="240" name="Google Shape;240;p37"/>
          <p:cNvSpPr txBox="1">
            <a:spLocks noGrp="1"/>
          </p:cNvSpPr>
          <p:nvPr>
            <p:ph type="body" idx="1"/>
          </p:nvPr>
        </p:nvSpPr>
        <p:spPr>
          <a:xfrm>
            <a:off x="2941660" y="1472854"/>
            <a:ext cx="5547046" cy="2058600"/>
          </a:xfrm>
          <a:prstGeom prst="rect">
            <a:avLst/>
          </a:prstGeom>
        </p:spPr>
        <p:txBody>
          <a:bodyPr spcFirstLastPara="1" wrap="square" lIns="91425" tIns="91425" rIns="91425" bIns="91425" anchor="t" anchorCtr="0">
            <a:noAutofit/>
          </a:bodyPr>
          <a:lstStyle/>
          <a:p>
            <a:pPr marL="285750" indent="-285750">
              <a:lnSpc>
                <a:spcPct val="200000"/>
              </a:lnSpc>
            </a:pPr>
            <a:r>
              <a:rPr lang="en" altLang="zh-TW" b="0" i="0" dirty="0">
                <a:solidFill>
                  <a:schemeClr val="bg2">
                    <a:lumMod val="50000"/>
                  </a:schemeClr>
                </a:solidFill>
                <a:effectLst/>
                <a:latin typeface="Calibri" panose="020F0502020204030204" pitchFamily="34" charset="0"/>
                <a:cs typeface="Calibri" panose="020F0502020204030204" pitchFamily="34" charset="0"/>
              </a:rPr>
              <a:t>Urban </a:t>
            </a:r>
            <a:r>
              <a:rPr lang="en" altLang="zh-TW" b="0" i="0" dirty="0" err="1">
                <a:solidFill>
                  <a:schemeClr val="bg2">
                    <a:lumMod val="50000"/>
                  </a:schemeClr>
                </a:solidFill>
                <a:effectLst/>
                <a:latin typeface="Calibri" panose="020F0502020204030204" pitchFamily="34" charset="0"/>
                <a:cs typeface="Calibri" panose="020F0502020204030204" pitchFamily="34" charset="0"/>
              </a:rPr>
              <a:t>Biogeoscience</a:t>
            </a:r>
            <a:r>
              <a:rPr lang="en" altLang="zh-TW" b="0" i="0" dirty="0">
                <a:solidFill>
                  <a:schemeClr val="bg2">
                    <a:lumMod val="50000"/>
                  </a:schemeClr>
                </a:solidFill>
                <a:effectLst/>
                <a:latin typeface="Calibri" panose="020F0502020204030204" pitchFamily="34" charset="0"/>
                <a:cs typeface="Calibri" panose="020F0502020204030204" pitchFamily="34" charset="0"/>
              </a:rPr>
              <a:t> and Environmental Health</a:t>
            </a:r>
          </a:p>
          <a:p>
            <a:pPr marL="285750" indent="-285750">
              <a:lnSpc>
                <a:spcPct val="200000"/>
              </a:lnSpc>
            </a:pPr>
            <a:r>
              <a:rPr lang="en" dirty="0">
                <a:solidFill>
                  <a:schemeClr val="bg2">
                    <a:lumMod val="50000"/>
                  </a:schemeClr>
                </a:solidFill>
                <a:latin typeface="Calibri" panose="020F0502020204030204" pitchFamily="34" charset="0"/>
                <a:cs typeface="Calibri" panose="020F0502020204030204" pitchFamily="34" charset="0"/>
              </a:rPr>
              <a:t>A member of the </a:t>
            </a:r>
            <a:r>
              <a:rPr lang="en" dirty="0" err="1">
                <a:solidFill>
                  <a:schemeClr val="bg2">
                    <a:lumMod val="50000"/>
                  </a:schemeClr>
                </a:solidFill>
                <a:latin typeface="Calibri" panose="020F0502020204030204" pitchFamily="34" charset="0"/>
                <a:cs typeface="Calibri" panose="020F0502020204030204" pitchFamily="34" charset="0"/>
              </a:rPr>
              <a:t>Rotjan</a:t>
            </a:r>
            <a:r>
              <a:rPr lang="en" dirty="0">
                <a:solidFill>
                  <a:schemeClr val="bg2">
                    <a:lumMod val="50000"/>
                  </a:schemeClr>
                </a:solidFill>
                <a:latin typeface="Calibri" panose="020F0502020204030204" pitchFamily="34" charset="0"/>
                <a:cs typeface="Calibri" panose="020F0502020204030204" pitchFamily="34" charset="0"/>
              </a:rPr>
              <a:t> Marine Ecology Lab</a:t>
            </a:r>
          </a:p>
          <a:p>
            <a:pPr marL="285750" indent="-285750">
              <a:lnSpc>
                <a:spcPct val="200000"/>
              </a:lnSpc>
            </a:pPr>
            <a:r>
              <a:rPr lang="en" dirty="0">
                <a:solidFill>
                  <a:schemeClr val="bg2">
                    <a:lumMod val="50000"/>
                  </a:schemeClr>
                </a:solidFill>
                <a:latin typeface="Calibri" panose="020F0502020204030204" pitchFamily="34" charset="0"/>
                <a:cs typeface="Calibri" panose="020F0502020204030204" pitchFamily="34" charset="0"/>
              </a:rPr>
              <a:t>Investigating the physiological effects of urban pollutants on the temperate coral </a:t>
            </a:r>
            <a:r>
              <a:rPr lang="en" dirty="0" err="1">
                <a:solidFill>
                  <a:schemeClr val="bg2">
                    <a:lumMod val="50000"/>
                  </a:schemeClr>
                </a:solidFill>
                <a:latin typeface="Calibri" panose="020F0502020204030204" pitchFamily="34" charset="0"/>
                <a:cs typeface="Calibri" panose="020F0502020204030204" pitchFamily="34" charset="0"/>
              </a:rPr>
              <a:t>Astrangia</a:t>
            </a:r>
            <a:r>
              <a:rPr lang="en" dirty="0">
                <a:solidFill>
                  <a:schemeClr val="bg2">
                    <a:lumMod val="50000"/>
                  </a:schemeClr>
                </a:solidFill>
                <a:latin typeface="Calibri" panose="020F0502020204030204" pitchFamily="34" charset="0"/>
                <a:cs typeface="Calibri" panose="020F0502020204030204" pitchFamily="34" charset="0"/>
              </a:rPr>
              <a:t> </a:t>
            </a:r>
            <a:r>
              <a:rPr lang="en" dirty="0" err="1">
                <a:solidFill>
                  <a:schemeClr val="bg2">
                    <a:lumMod val="50000"/>
                  </a:schemeClr>
                </a:solidFill>
                <a:latin typeface="Calibri" panose="020F0502020204030204" pitchFamily="34" charset="0"/>
                <a:cs typeface="Calibri" panose="020F0502020204030204" pitchFamily="34" charset="0"/>
              </a:rPr>
              <a:t>poculata</a:t>
            </a:r>
            <a:r>
              <a:rPr lang="en" dirty="0">
                <a:solidFill>
                  <a:schemeClr val="bg2">
                    <a:lumMod val="50000"/>
                  </a:schemeClr>
                </a:solidFill>
                <a:latin typeface="Calibri" panose="020F0502020204030204" pitchFamily="34" charset="0"/>
                <a:cs typeface="Calibri" panose="020F0502020204030204" pitchFamily="34" charset="0"/>
              </a:rPr>
              <a:t> in Narragansett Bay, Rhode Island</a:t>
            </a:r>
            <a:endParaRPr dirty="0">
              <a:solidFill>
                <a:schemeClr val="bg2">
                  <a:lumMod val="50000"/>
                </a:schemeClr>
              </a:solidFill>
              <a:latin typeface="Calibri" panose="020F0502020204030204" pitchFamily="34" charset="0"/>
              <a:cs typeface="Calibri" panose="020F0502020204030204" pitchFamily="34" charset="0"/>
            </a:endParaRPr>
          </a:p>
        </p:txBody>
      </p:sp>
      <p:pic>
        <p:nvPicPr>
          <p:cNvPr id="241" name="Google Shape;241;p37"/>
          <p:cNvPicPr preferRelativeResize="0"/>
          <p:nvPr/>
        </p:nvPicPr>
        <p:blipFill>
          <a:blip r:embed="rId4">
            <a:alphaModFix/>
          </a:blip>
          <a:stretch>
            <a:fillRect/>
          </a:stretch>
        </p:blipFill>
        <p:spPr>
          <a:xfrm rot="1861903" flipH="1">
            <a:off x="-611571" y="3698980"/>
            <a:ext cx="2284617" cy="2411738"/>
          </a:xfrm>
          <a:prstGeom prst="rect">
            <a:avLst/>
          </a:prstGeom>
          <a:noFill/>
          <a:ln>
            <a:noFill/>
          </a:ln>
        </p:spPr>
      </p:pic>
      <p:pic>
        <p:nvPicPr>
          <p:cNvPr id="1026" name="Picture 2">
            <a:extLst>
              <a:ext uri="{FF2B5EF4-FFF2-40B4-BE49-F238E27FC236}">
                <a16:creationId xmlns:a16="http://schemas.microsoft.com/office/drawing/2014/main" id="{5B12788F-987B-ADC7-4872-9B4BF2D1D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83" y="1472854"/>
            <a:ext cx="2156447" cy="20586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42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205991" y="310671"/>
            <a:ext cx="6948787" cy="8650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3200" dirty="0">
                <a:latin typeface="Calibri" panose="020F0502020204030204" pitchFamily="34" charset="0"/>
                <a:ea typeface="Avenir"/>
                <a:cs typeface="Calibri" panose="020F0502020204030204" pitchFamily="34" charset="0"/>
                <a:sym typeface="Avenir"/>
              </a:rPr>
              <a:t> </a:t>
            </a:r>
            <a:r>
              <a:rPr lang="en-US" altLang="zh-CN" sz="3200" dirty="0" err="1">
                <a:latin typeface="Calibri" panose="020F0502020204030204" pitchFamily="34" charset="0"/>
                <a:ea typeface="Avenir"/>
                <a:cs typeface="Calibri" panose="020F0502020204030204" pitchFamily="34" charset="0"/>
                <a:sym typeface="Avenir"/>
              </a:rPr>
              <a:t>Astrangia</a:t>
            </a:r>
            <a:r>
              <a:rPr lang="en-US" altLang="zh-CN" sz="3200" dirty="0">
                <a:latin typeface="Calibri" panose="020F0502020204030204" pitchFamily="34" charset="0"/>
                <a:ea typeface="Avenir"/>
                <a:cs typeface="Calibri" panose="020F0502020204030204" pitchFamily="34" charset="0"/>
                <a:sym typeface="Avenir"/>
              </a:rPr>
              <a:t> </a:t>
            </a:r>
            <a:r>
              <a:rPr lang="en-US" altLang="zh-CN" sz="3200" dirty="0" err="1">
                <a:latin typeface="Calibri" panose="020F0502020204030204" pitchFamily="34" charset="0"/>
                <a:ea typeface="Avenir"/>
                <a:cs typeface="Calibri" panose="020F0502020204030204" pitchFamily="34" charset="0"/>
                <a:sym typeface="Avenir"/>
              </a:rPr>
              <a:t>poculata</a:t>
            </a:r>
            <a:r>
              <a:rPr lang="en-US" altLang="zh-CN" sz="3200" dirty="0">
                <a:latin typeface="Calibri" panose="020F0502020204030204" pitchFamily="34" charset="0"/>
                <a:ea typeface="Avenir"/>
                <a:cs typeface="Calibri" panose="020F0502020204030204" pitchFamily="34" charset="0"/>
                <a:sym typeface="Avenir"/>
              </a:rPr>
              <a:t> is the subject of our client's research</a:t>
            </a:r>
            <a:endParaRPr sz="3200" dirty="0">
              <a:solidFill>
                <a:schemeClr val="bg2"/>
              </a:solidFill>
              <a:latin typeface="Calibri" panose="020F0502020204030204" pitchFamily="34" charset="0"/>
              <a:cs typeface="Calibri" panose="020F0502020204030204" pitchFamily="34" charset="0"/>
            </a:endParaRPr>
          </a:p>
        </p:txBody>
      </p:sp>
      <p:pic>
        <p:nvPicPr>
          <p:cNvPr id="219" name="Google Shape;219;p35"/>
          <p:cNvPicPr preferRelativeResize="0"/>
          <p:nvPr/>
        </p:nvPicPr>
        <p:blipFill>
          <a:blip r:embed="rId3">
            <a:alphaModFix/>
          </a:blip>
          <a:stretch>
            <a:fillRect/>
          </a:stretch>
        </p:blipFill>
        <p:spPr>
          <a:xfrm flipH="1">
            <a:off x="426462" y="3596950"/>
            <a:ext cx="2276750" cy="2571750"/>
          </a:xfrm>
          <a:prstGeom prst="rect">
            <a:avLst/>
          </a:prstGeom>
          <a:noFill/>
          <a:ln>
            <a:noFill/>
          </a:ln>
        </p:spPr>
      </p:pic>
      <p:pic>
        <p:nvPicPr>
          <p:cNvPr id="220" name="Google Shape;220;p35"/>
          <p:cNvPicPr preferRelativeResize="0"/>
          <p:nvPr/>
        </p:nvPicPr>
        <p:blipFill>
          <a:blip r:embed="rId4">
            <a:alphaModFix/>
          </a:blip>
          <a:stretch>
            <a:fillRect/>
          </a:stretch>
        </p:blipFill>
        <p:spPr>
          <a:xfrm flipH="1">
            <a:off x="-1597765" y="2676462"/>
            <a:ext cx="3141000" cy="3288475"/>
          </a:xfrm>
          <a:prstGeom prst="rect">
            <a:avLst/>
          </a:prstGeom>
          <a:noFill/>
          <a:ln>
            <a:noFill/>
          </a:ln>
        </p:spPr>
      </p:pic>
      <p:pic>
        <p:nvPicPr>
          <p:cNvPr id="221" name="Google Shape;221;p35"/>
          <p:cNvPicPr preferRelativeResize="0"/>
          <p:nvPr/>
        </p:nvPicPr>
        <p:blipFill>
          <a:blip r:embed="rId3">
            <a:alphaModFix/>
          </a:blip>
          <a:stretch>
            <a:fillRect/>
          </a:stretch>
        </p:blipFill>
        <p:spPr>
          <a:xfrm rot="-9223252">
            <a:off x="7515261" y="277097"/>
            <a:ext cx="2172152" cy="2453603"/>
          </a:xfrm>
          <a:prstGeom prst="rect">
            <a:avLst/>
          </a:prstGeom>
          <a:noFill/>
          <a:ln>
            <a:noFill/>
          </a:ln>
        </p:spPr>
      </p:pic>
      <p:pic>
        <p:nvPicPr>
          <p:cNvPr id="222" name="Google Shape;222;p35"/>
          <p:cNvPicPr preferRelativeResize="0"/>
          <p:nvPr/>
        </p:nvPicPr>
        <p:blipFill>
          <a:blip r:embed="rId5">
            <a:alphaModFix/>
          </a:blip>
          <a:stretch>
            <a:fillRect/>
          </a:stretch>
        </p:blipFill>
        <p:spPr>
          <a:xfrm rot="10800000">
            <a:off x="6843114" y="-1643756"/>
            <a:ext cx="2833326" cy="2887975"/>
          </a:xfrm>
          <a:prstGeom prst="rect">
            <a:avLst/>
          </a:prstGeom>
          <a:noFill/>
          <a:ln>
            <a:noFill/>
          </a:ln>
        </p:spPr>
      </p:pic>
      <p:pic>
        <p:nvPicPr>
          <p:cNvPr id="223" name="Google Shape;223;p35"/>
          <p:cNvPicPr preferRelativeResize="0"/>
          <p:nvPr/>
        </p:nvPicPr>
        <p:blipFill>
          <a:blip r:embed="rId6">
            <a:alphaModFix/>
          </a:blip>
          <a:stretch>
            <a:fillRect/>
          </a:stretch>
        </p:blipFill>
        <p:spPr>
          <a:xfrm rot="10800000">
            <a:off x="6075390" y="-1492252"/>
            <a:ext cx="2158775" cy="2278901"/>
          </a:xfrm>
          <a:prstGeom prst="rect">
            <a:avLst/>
          </a:prstGeom>
          <a:noFill/>
          <a:ln>
            <a:noFill/>
          </a:ln>
        </p:spPr>
      </p:pic>
      <p:pic>
        <p:nvPicPr>
          <p:cNvPr id="2" name="Google Shape;4532;p121">
            <a:extLst>
              <a:ext uri="{FF2B5EF4-FFF2-40B4-BE49-F238E27FC236}">
                <a16:creationId xmlns:a16="http://schemas.microsoft.com/office/drawing/2014/main" id="{A6F464D0-D147-281C-E744-7F2E7E505F13}"/>
              </a:ext>
            </a:extLst>
          </p:cNvPr>
          <p:cNvPicPr preferRelativeResize="0"/>
          <p:nvPr/>
        </p:nvPicPr>
        <p:blipFill rotWithShape="1">
          <a:blip r:embed="rId7">
            <a:alphaModFix/>
          </a:blip>
          <a:srcRect t="7660" b="-7660"/>
          <a:stretch/>
        </p:blipFill>
        <p:spPr>
          <a:xfrm>
            <a:off x="1003270" y="1625606"/>
            <a:ext cx="3568730" cy="1767581"/>
          </a:xfrm>
          <a:prstGeom prst="rect">
            <a:avLst/>
          </a:prstGeom>
          <a:noFill/>
          <a:ln>
            <a:noFill/>
          </a:ln>
        </p:spPr>
      </p:pic>
      <p:pic>
        <p:nvPicPr>
          <p:cNvPr id="3" name="Google Shape;4533;p121">
            <a:extLst>
              <a:ext uri="{FF2B5EF4-FFF2-40B4-BE49-F238E27FC236}">
                <a16:creationId xmlns:a16="http://schemas.microsoft.com/office/drawing/2014/main" id="{46558208-6ACC-C34E-1954-C8BE0AA5A958}"/>
              </a:ext>
            </a:extLst>
          </p:cNvPr>
          <p:cNvPicPr preferRelativeResize="0"/>
          <p:nvPr/>
        </p:nvPicPr>
        <p:blipFill>
          <a:blip r:embed="rId8">
            <a:alphaModFix/>
          </a:blip>
          <a:stretch>
            <a:fillRect/>
          </a:stretch>
        </p:blipFill>
        <p:spPr>
          <a:xfrm>
            <a:off x="4572000" y="3115016"/>
            <a:ext cx="3795053" cy="19784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95396D-BEEB-E4EB-19E0-A72CDC091F13}"/>
              </a:ext>
            </a:extLst>
          </p:cNvPr>
          <p:cNvSpPr>
            <a:spLocks noGrp="1"/>
          </p:cNvSpPr>
          <p:nvPr>
            <p:ph type="title"/>
          </p:nvPr>
        </p:nvSpPr>
        <p:spPr>
          <a:xfrm>
            <a:off x="720000" y="353387"/>
            <a:ext cx="7704000" cy="673200"/>
          </a:xfrm>
          <a:noFill/>
          <a:ln>
            <a:noFill/>
          </a:ln>
        </p:spPr>
        <p:txBody>
          <a:bodyPr spcFirstLastPara="1" wrap="square" lIns="91425" tIns="91425" rIns="91425" bIns="91425" anchor="t" anchorCtr="0">
            <a:noAutofit/>
          </a:bodyPr>
          <a:lstStyle/>
          <a:p>
            <a:pPr>
              <a:buSzPts val="3600"/>
            </a:pPr>
            <a:r>
              <a:rPr lang="en" altLang="zh-CN" sz="3200" dirty="0">
                <a:latin typeface="Calibri" panose="020F0502020204030204" pitchFamily="34" charset="0"/>
                <a:cs typeface="Calibri" panose="020F0502020204030204" pitchFamily="34" charset="0"/>
                <a:sym typeface="Magra"/>
              </a:rPr>
              <a:t>Corals lives in urban </a:t>
            </a:r>
            <a:r>
              <a:rPr lang="en" altLang="zh-CN" sz="3200" dirty="0" err="1">
                <a:latin typeface="Calibri" panose="020F0502020204030204" pitchFamily="34" charset="0"/>
                <a:cs typeface="Calibri" panose="020F0502020204030204" pitchFamily="34" charset="0"/>
                <a:sym typeface="Magra"/>
              </a:rPr>
              <a:t>areas</a:t>
            </a:r>
            <a:r>
              <a:rPr lang="en" altLang="zh-CN" sz="3200" dirty="0" err="1">
                <a:latin typeface="Calibri" panose="020F0502020204030204" pitchFamily="34" charset="0"/>
                <a:cs typeface="Calibri" panose="020F0502020204030204" pitchFamily="34" charset="0"/>
              </a:rPr>
              <a:t>in</a:t>
            </a:r>
            <a:r>
              <a:rPr lang="en" altLang="zh-CN" sz="3200" dirty="0">
                <a:latin typeface="Calibri" panose="020F0502020204030204" pitchFamily="34" charset="0"/>
                <a:cs typeface="Calibri" panose="020F0502020204030204" pitchFamily="34" charset="0"/>
              </a:rPr>
              <a:t> </a:t>
            </a:r>
            <a:endParaRPr lang="zh-CN" altLang="en-US" sz="3200" dirty="0">
              <a:latin typeface="Calibri" panose="020F0502020204030204" pitchFamily="34" charset="0"/>
              <a:cs typeface="Calibri" panose="020F0502020204030204" pitchFamily="34" charset="0"/>
            </a:endParaRPr>
          </a:p>
        </p:txBody>
      </p:sp>
      <p:grpSp>
        <p:nvGrpSpPr>
          <p:cNvPr id="3" name="Google Shape;4840;p138">
            <a:extLst>
              <a:ext uri="{FF2B5EF4-FFF2-40B4-BE49-F238E27FC236}">
                <a16:creationId xmlns:a16="http://schemas.microsoft.com/office/drawing/2014/main" id="{FDFE0647-ADEC-5ED6-287F-75F2E37E1416}"/>
              </a:ext>
            </a:extLst>
          </p:cNvPr>
          <p:cNvGrpSpPr/>
          <p:nvPr/>
        </p:nvGrpSpPr>
        <p:grpSpPr>
          <a:xfrm>
            <a:off x="2502421" y="1328251"/>
            <a:ext cx="5734884" cy="3044910"/>
            <a:chOff x="233350" y="949250"/>
            <a:chExt cx="7137300" cy="3802300"/>
          </a:xfrm>
        </p:grpSpPr>
        <p:sp>
          <p:nvSpPr>
            <p:cNvPr id="4" name="Google Shape;4841;p138">
              <a:extLst>
                <a:ext uri="{FF2B5EF4-FFF2-40B4-BE49-F238E27FC236}">
                  <a16:creationId xmlns:a16="http://schemas.microsoft.com/office/drawing/2014/main" id="{AB9144C8-838B-1888-44D8-BE6C7B9B9B0F}"/>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4842;p138">
              <a:extLst>
                <a:ext uri="{FF2B5EF4-FFF2-40B4-BE49-F238E27FC236}">
                  <a16:creationId xmlns:a16="http://schemas.microsoft.com/office/drawing/2014/main" id="{92C50F64-6455-D72B-DCC0-406406C634AE}"/>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highlight>
                  <a:srgbClr val="FFFF00"/>
                </a:highlight>
                <a:uLnTx/>
                <a:uFillTx/>
              </a:endParaRPr>
            </a:p>
          </p:txBody>
        </p:sp>
        <p:sp>
          <p:nvSpPr>
            <p:cNvPr id="6" name="Google Shape;4843;p138">
              <a:extLst>
                <a:ext uri="{FF2B5EF4-FFF2-40B4-BE49-F238E27FC236}">
                  <a16:creationId xmlns:a16="http://schemas.microsoft.com/office/drawing/2014/main" id="{70086437-35F6-010F-6796-D37E00A430A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4844;p138">
              <a:extLst>
                <a:ext uri="{FF2B5EF4-FFF2-40B4-BE49-F238E27FC236}">
                  <a16:creationId xmlns:a16="http://schemas.microsoft.com/office/drawing/2014/main" id="{31126E50-12CA-C3EB-04F0-59FE1CC7C292}"/>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4845;p138">
              <a:extLst>
                <a:ext uri="{FF2B5EF4-FFF2-40B4-BE49-F238E27FC236}">
                  <a16:creationId xmlns:a16="http://schemas.microsoft.com/office/drawing/2014/main" id="{9845FFC0-BD54-D003-5FC2-C93D9F88135F}"/>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4846;p138">
              <a:extLst>
                <a:ext uri="{FF2B5EF4-FFF2-40B4-BE49-F238E27FC236}">
                  <a16:creationId xmlns:a16="http://schemas.microsoft.com/office/drawing/2014/main" id="{6977C1C1-0BB8-C4DD-7762-6B3C8D444DF1}"/>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4847;p138">
              <a:extLst>
                <a:ext uri="{FF2B5EF4-FFF2-40B4-BE49-F238E27FC236}">
                  <a16:creationId xmlns:a16="http://schemas.microsoft.com/office/drawing/2014/main" id="{F8707989-4C56-545D-A659-CCD53427BD43}"/>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4848;p138">
              <a:extLst>
                <a:ext uri="{FF2B5EF4-FFF2-40B4-BE49-F238E27FC236}">
                  <a16:creationId xmlns:a16="http://schemas.microsoft.com/office/drawing/2014/main" id="{F9188829-A35D-8660-EF34-A3FC9DC42A7F}"/>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4849;p138">
              <a:extLst>
                <a:ext uri="{FF2B5EF4-FFF2-40B4-BE49-F238E27FC236}">
                  <a16:creationId xmlns:a16="http://schemas.microsoft.com/office/drawing/2014/main" id="{76F812D8-06E9-774D-8B32-0B8D101AFFE0}"/>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4850;p138">
              <a:extLst>
                <a:ext uri="{FF2B5EF4-FFF2-40B4-BE49-F238E27FC236}">
                  <a16:creationId xmlns:a16="http://schemas.microsoft.com/office/drawing/2014/main" id="{85D63652-E662-6037-47E5-D9755B0417E9}"/>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4851;p138">
              <a:extLst>
                <a:ext uri="{FF2B5EF4-FFF2-40B4-BE49-F238E27FC236}">
                  <a16:creationId xmlns:a16="http://schemas.microsoft.com/office/drawing/2014/main" id="{4CB50D9A-500C-1CEF-6723-D163312F4E42}"/>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4852;p138">
              <a:extLst>
                <a:ext uri="{FF2B5EF4-FFF2-40B4-BE49-F238E27FC236}">
                  <a16:creationId xmlns:a16="http://schemas.microsoft.com/office/drawing/2014/main" id="{38396F41-348D-76EE-0209-FF9908302C92}"/>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4853;p138">
              <a:extLst>
                <a:ext uri="{FF2B5EF4-FFF2-40B4-BE49-F238E27FC236}">
                  <a16:creationId xmlns:a16="http://schemas.microsoft.com/office/drawing/2014/main" id="{E7FD7F72-2FD5-AAE0-0E5D-5B7E130C7BA8}"/>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4854;p138">
              <a:extLst>
                <a:ext uri="{FF2B5EF4-FFF2-40B4-BE49-F238E27FC236}">
                  <a16:creationId xmlns:a16="http://schemas.microsoft.com/office/drawing/2014/main" id="{B09079A8-348B-6B42-6EF3-39364F01E3AA}"/>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4855;p138">
              <a:extLst>
                <a:ext uri="{FF2B5EF4-FFF2-40B4-BE49-F238E27FC236}">
                  <a16:creationId xmlns:a16="http://schemas.microsoft.com/office/drawing/2014/main" id="{6C78CB12-CB1B-66E9-19F3-B1080478F176}"/>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4856;p138">
              <a:extLst>
                <a:ext uri="{FF2B5EF4-FFF2-40B4-BE49-F238E27FC236}">
                  <a16:creationId xmlns:a16="http://schemas.microsoft.com/office/drawing/2014/main" id="{D38B9F02-66A2-7DDD-1E79-8788D46EFEF1}"/>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4857;p138">
              <a:extLst>
                <a:ext uri="{FF2B5EF4-FFF2-40B4-BE49-F238E27FC236}">
                  <a16:creationId xmlns:a16="http://schemas.microsoft.com/office/drawing/2014/main" id="{C72DB177-7005-78D2-E22F-5C434EEA4775}"/>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4858;p138">
              <a:extLst>
                <a:ext uri="{FF2B5EF4-FFF2-40B4-BE49-F238E27FC236}">
                  <a16:creationId xmlns:a16="http://schemas.microsoft.com/office/drawing/2014/main" id="{D95F16C6-B9C1-3B30-679C-104442381A75}"/>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4859;p138">
              <a:extLst>
                <a:ext uri="{FF2B5EF4-FFF2-40B4-BE49-F238E27FC236}">
                  <a16:creationId xmlns:a16="http://schemas.microsoft.com/office/drawing/2014/main" id="{2F23EAA5-C146-8D08-DF98-65E635745333}"/>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4860;p138">
              <a:extLst>
                <a:ext uri="{FF2B5EF4-FFF2-40B4-BE49-F238E27FC236}">
                  <a16:creationId xmlns:a16="http://schemas.microsoft.com/office/drawing/2014/main" id="{F1145966-756D-0369-7D2D-B8992138152B}"/>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4861;p138">
              <a:extLst>
                <a:ext uri="{FF2B5EF4-FFF2-40B4-BE49-F238E27FC236}">
                  <a16:creationId xmlns:a16="http://schemas.microsoft.com/office/drawing/2014/main" id="{EE79C970-5002-BB26-8E5B-35ED61B25DB9}"/>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4862;p138">
              <a:extLst>
                <a:ext uri="{FF2B5EF4-FFF2-40B4-BE49-F238E27FC236}">
                  <a16:creationId xmlns:a16="http://schemas.microsoft.com/office/drawing/2014/main" id="{4A7EC316-A212-A171-ABAC-CF666DCE13AF}"/>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4863;p138">
              <a:extLst>
                <a:ext uri="{FF2B5EF4-FFF2-40B4-BE49-F238E27FC236}">
                  <a16:creationId xmlns:a16="http://schemas.microsoft.com/office/drawing/2014/main" id="{DB23D682-C079-E672-30E4-447F57969EE0}"/>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4864;p138">
              <a:extLst>
                <a:ext uri="{FF2B5EF4-FFF2-40B4-BE49-F238E27FC236}">
                  <a16:creationId xmlns:a16="http://schemas.microsoft.com/office/drawing/2014/main" id="{CE7E1EF0-45F7-7023-9BE8-85261C6B6AA7}"/>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4865;p138">
              <a:extLst>
                <a:ext uri="{FF2B5EF4-FFF2-40B4-BE49-F238E27FC236}">
                  <a16:creationId xmlns:a16="http://schemas.microsoft.com/office/drawing/2014/main" id="{ABD302A1-B8B0-206C-D7A5-DA0C0383A6F3}"/>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4866;p138">
              <a:extLst>
                <a:ext uri="{FF2B5EF4-FFF2-40B4-BE49-F238E27FC236}">
                  <a16:creationId xmlns:a16="http://schemas.microsoft.com/office/drawing/2014/main" id="{73B366FF-11C0-5610-A0C0-33EB867543C8}"/>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4867;p138">
              <a:extLst>
                <a:ext uri="{FF2B5EF4-FFF2-40B4-BE49-F238E27FC236}">
                  <a16:creationId xmlns:a16="http://schemas.microsoft.com/office/drawing/2014/main" id="{7E093C8B-BACD-2795-8FDE-BF431115C5B2}"/>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4868;p138">
              <a:extLst>
                <a:ext uri="{FF2B5EF4-FFF2-40B4-BE49-F238E27FC236}">
                  <a16:creationId xmlns:a16="http://schemas.microsoft.com/office/drawing/2014/main" id="{33A22DBC-8145-BC01-93CA-7F4B0739FC57}"/>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4869;p138">
              <a:extLst>
                <a:ext uri="{FF2B5EF4-FFF2-40B4-BE49-F238E27FC236}">
                  <a16:creationId xmlns:a16="http://schemas.microsoft.com/office/drawing/2014/main" id="{B6246DF2-30B6-0591-6B40-AF95953F5271}"/>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4870;p138">
              <a:extLst>
                <a:ext uri="{FF2B5EF4-FFF2-40B4-BE49-F238E27FC236}">
                  <a16:creationId xmlns:a16="http://schemas.microsoft.com/office/drawing/2014/main" id="{6D20495E-E874-F57A-8D29-1A0CFE06641C}"/>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4871;p138">
              <a:extLst>
                <a:ext uri="{FF2B5EF4-FFF2-40B4-BE49-F238E27FC236}">
                  <a16:creationId xmlns:a16="http://schemas.microsoft.com/office/drawing/2014/main" id="{6416CA54-1CD2-98AC-47B8-B33CDCB324BB}"/>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4872;p138">
              <a:extLst>
                <a:ext uri="{FF2B5EF4-FFF2-40B4-BE49-F238E27FC236}">
                  <a16:creationId xmlns:a16="http://schemas.microsoft.com/office/drawing/2014/main" id="{613788FB-F7C3-1835-11A2-42F781CBAB59}"/>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4873;p138">
              <a:extLst>
                <a:ext uri="{FF2B5EF4-FFF2-40B4-BE49-F238E27FC236}">
                  <a16:creationId xmlns:a16="http://schemas.microsoft.com/office/drawing/2014/main" id="{0FCEB91E-68CD-8406-4113-B7E1621FD530}"/>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7" name="Google Shape;4874;p138">
              <a:extLst>
                <a:ext uri="{FF2B5EF4-FFF2-40B4-BE49-F238E27FC236}">
                  <a16:creationId xmlns:a16="http://schemas.microsoft.com/office/drawing/2014/main" id="{4F726B9A-AEBA-10E7-1FDE-DE610DC8D4EA}"/>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4875;p138">
              <a:extLst>
                <a:ext uri="{FF2B5EF4-FFF2-40B4-BE49-F238E27FC236}">
                  <a16:creationId xmlns:a16="http://schemas.microsoft.com/office/drawing/2014/main" id="{69029C3C-FEBA-8049-2E70-19A35A864D11}"/>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4876;p138">
              <a:extLst>
                <a:ext uri="{FF2B5EF4-FFF2-40B4-BE49-F238E27FC236}">
                  <a16:creationId xmlns:a16="http://schemas.microsoft.com/office/drawing/2014/main" id="{C90E4479-1E67-B12B-040C-EFBD7FD72B34}"/>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4877;p138">
              <a:extLst>
                <a:ext uri="{FF2B5EF4-FFF2-40B4-BE49-F238E27FC236}">
                  <a16:creationId xmlns:a16="http://schemas.microsoft.com/office/drawing/2014/main" id="{6F9FABE4-3DFF-9586-FB6F-AAAB3B8555BA}"/>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4878;p138">
              <a:extLst>
                <a:ext uri="{FF2B5EF4-FFF2-40B4-BE49-F238E27FC236}">
                  <a16:creationId xmlns:a16="http://schemas.microsoft.com/office/drawing/2014/main" id="{58810635-A642-30E1-DC86-DAF4164F57E2}"/>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4879;p138">
              <a:extLst>
                <a:ext uri="{FF2B5EF4-FFF2-40B4-BE49-F238E27FC236}">
                  <a16:creationId xmlns:a16="http://schemas.microsoft.com/office/drawing/2014/main" id="{714D713E-54EF-E333-9423-E8419D3E3272}"/>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4880;p138">
              <a:extLst>
                <a:ext uri="{FF2B5EF4-FFF2-40B4-BE49-F238E27FC236}">
                  <a16:creationId xmlns:a16="http://schemas.microsoft.com/office/drawing/2014/main" id="{ECFAE95E-51CA-760E-73B0-099457EE311A}"/>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4881;p138">
              <a:extLst>
                <a:ext uri="{FF2B5EF4-FFF2-40B4-BE49-F238E27FC236}">
                  <a16:creationId xmlns:a16="http://schemas.microsoft.com/office/drawing/2014/main" id="{AF297DA4-58F2-F048-7CEB-F66CB358FBB1}"/>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4882;p138">
              <a:extLst>
                <a:ext uri="{FF2B5EF4-FFF2-40B4-BE49-F238E27FC236}">
                  <a16:creationId xmlns:a16="http://schemas.microsoft.com/office/drawing/2014/main" id="{DE10176C-6BC2-531E-2390-B8154CBA6609}"/>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4883;p138">
              <a:extLst>
                <a:ext uri="{FF2B5EF4-FFF2-40B4-BE49-F238E27FC236}">
                  <a16:creationId xmlns:a16="http://schemas.microsoft.com/office/drawing/2014/main" id="{A59EF6A8-F07E-3EF5-CD2B-E523DDFBAF24}"/>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4884;p138">
              <a:extLst>
                <a:ext uri="{FF2B5EF4-FFF2-40B4-BE49-F238E27FC236}">
                  <a16:creationId xmlns:a16="http://schemas.microsoft.com/office/drawing/2014/main" id="{37C80833-5A16-9A5A-B7B1-1B189A031E92}"/>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4885;p138">
              <a:extLst>
                <a:ext uri="{FF2B5EF4-FFF2-40B4-BE49-F238E27FC236}">
                  <a16:creationId xmlns:a16="http://schemas.microsoft.com/office/drawing/2014/main" id="{7BF9AF54-2169-6704-288B-68E1FC6ABF36}"/>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4886;p138">
              <a:extLst>
                <a:ext uri="{FF2B5EF4-FFF2-40B4-BE49-F238E27FC236}">
                  <a16:creationId xmlns:a16="http://schemas.microsoft.com/office/drawing/2014/main" id="{7CA5D063-216C-28C2-CB59-A086FE56235A}"/>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4887;p138">
              <a:extLst>
                <a:ext uri="{FF2B5EF4-FFF2-40B4-BE49-F238E27FC236}">
                  <a16:creationId xmlns:a16="http://schemas.microsoft.com/office/drawing/2014/main" id="{290A2211-7F9B-5C88-A49C-18BECC47156C}"/>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4888;p138">
              <a:extLst>
                <a:ext uri="{FF2B5EF4-FFF2-40B4-BE49-F238E27FC236}">
                  <a16:creationId xmlns:a16="http://schemas.microsoft.com/office/drawing/2014/main" id="{600D48B1-99EC-F74B-9BD0-655710916CAF}"/>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4889;p138">
              <a:extLst>
                <a:ext uri="{FF2B5EF4-FFF2-40B4-BE49-F238E27FC236}">
                  <a16:creationId xmlns:a16="http://schemas.microsoft.com/office/drawing/2014/main" id="{47D44399-8788-0160-3F42-30BBADD26214}"/>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4890;p138">
              <a:extLst>
                <a:ext uri="{FF2B5EF4-FFF2-40B4-BE49-F238E27FC236}">
                  <a16:creationId xmlns:a16="http://schemas.microsoft.com/office/drawing/2014/main" id="{02F5AD8B-B4B2-A3B8-FE6A-32EF7F7CB1D2}"/>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4891;p138">
              <a:extLst>
                <a:ext uri="{FF2B5EF4-FFF2-40B4-BE49-F238E27FC236}">
                  <a16:creationId xmlns:a16="http://schemas.microsoft.com/office/drawing/2014/main" id="{855A9BDB-2B93-7B41-4CA7-49418533773C}"/>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DBB9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cxnSp>
        <p:nvCxnSpPr>
          <p:cNvPr id="55" name="肘形连接符 54">
            <a:extLst>
              <a:ext uri="{FF2B5EF4-FFF2-40B4-BE49-F238E27FC236}">
                <a16:creationId xmlns:a16="http://schemas.microsoft.com/office/drawing/2014/main" id="{E882AC95-929C-6AA0-20FE-7C88B9209F73}"/>
              </a:ext>
            </a:extLst>
          </p:cNvPr>
          <p:cNvCxnSpPr>
            <a:cxnSpLocks/>
          </p:cNvCxnSpPr>
          <p:nvPr/>
        </p:nvCxnSpPr>
        <p:spPr>
          <a:xfrm rot="10800000">
            <a:off x="2069914" y="1662919"/>
            <a:ext cx="1816797" cy="468813"/>
          </a:xfrm>
          <a:prstGeom prst="bentConnector3">
            <a:avLst/>
          </a:prstGeom>
          <a:ln>
            <a:solidFill>
              <a:srgbClr val="3754C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Google Shape;4892;p138">
            <a:extLst>
              <a:ext uri="{FF2B5EF4-FFF2-40B4-BE49-F238E27FC236}">
                <a16:creationId xmlns:a16="http://schemas.microsoft.com/office/drawing/2014/main" id="{D964A2DD-BF47-B0E8-7700-C0CEA8D4251B}"/>
              </a:ext>
            </a:extLst>
          </p:cNvPr>
          <p:cNvSpPr txBox="1"/>
          <p:nvPr/>
        </p:nvSpPr>
        <p:spPr>
          <a:xfrm flipH="1">
            <a:off x="660550" y="1242018"/>
            <a:ext cx="2102848" cy="8418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0" indent="-285750" algn="l" defTabSz="914400" rtl="0" eaLnBrk="1" fontAlgn="auto" latinLnBrk="0" hangingPunct="1">
              <a:lnSpc>
                <a:spcPct val="100000"/>
              </a:lnSpc>
              <a:spcBef>
                <a:spcPts val="0"/>
              </a:spcBef>
              <a:spcAft>
                <a:spcPts val="0"/>
              </a:spcAft>
              <a:buClr>
                <a:srgbClr val="00B0F0"/>
              </a:buClr>
              <a:buSzTx/>
              <a:buFont typeface="Wingdings" pitchFamily="2" charset="2"/>
              <a:buChar char="l"/>
              <a:tabLst/>
              <a:defRPr/>
            </a:pPr>
            <a:r>
              <a:rPr kumimoji="0" lang="en" sz="1200" b="1" i="0" u="none" strike="noStrike" kern="0" cap="none" spc="0" normalizeH="0" baseline="0" noProof="0" dirty="0">
                <a:ln>
                  <a:noFill/>
                </a:ln>
                <a:solidFill>
                  <a:srgbClr val="00B0F0"/>
                </a:solidFill>
                <a:effectLst/>
                <a:uLnTx/>
                <a:uFillTx/>
                <a:latin typeface="Calibri" panose="020F0502020204030204" pitchFamily="34" charset="0"/>
                <a:ea typeface="Magra"/>
                <a:cs typeface="Calibri" panose="020F0502020204030204" pitchFamily="34" charset="0"/>
                <a:sym typeface="Magra"/>
              </a:rPr>
              <a:t>Northeastern USA</a:t>
            </a:r>
            <a:endParaRPr kumimoji="0" sz="1200" b="1" i="0" u="none" strike="noStrike" kern="0" cap="none" spc="0" normalizeH="0" baseline="0" noProof="0" dirty="0">
              <a:ln>
                <a:noFill/>
              </a:ln>
              <a:solidFill>
                <a:srgbClr val="00B0F0"/>
              </a:solidFill>
              <a:effectLst/>
              <a:uLnTx/>
              <a:uFillTx/>
              <a:latin typeface="Calibri" panose="020F0502020204030204" pitchFamily="34" charset="0"/>
              <a:ea typeface="Magra"/>
              <a:cs typeface="Calibri" panose="020F0502020204030204" pitchFamily="34" charset="0"/>
              <a:sym typeface="Magra"/>
            </a:endParaRPr>
          </a:p>
          <a:p>
            <a:pPr marL="444500" marR="0" lvl="0" indent="-285750" algn="l" defTabSz="914400" rtl="0" eaLnBrk="1" fontAlgn="auto" latinLnBrk="0" hangingPunct="1">
              <a:lnSpc>
                <a:spcPct val="100000"/>
              </a:lnSpc>
              <a:spcBef>
                <a:spcPts val="0"/>
              </a:spcBef>
              <a:spcAft>
                <a:spcPts val="0"/>
              </a:spcAft>
              <a:buClr>
                <a:srgbClr val="00B0F0"/>
              </a:buClr>
              <a:buSzPts val="1100"/>
              <a:buFont typeface="Arial" panose="020B0604020202020204" pitchFamily="34" charset="0"/>
              <a:buChar char="•"/>
              <a:tabLst/>
              <a:defRPr/>
            </a:pPr>
            <a:r>
              <a:rPr kumimoji="0" lang="en" sz="1200" b="0" i="0" u="none" strike="noStrike" kern="0" cap="none" spc="0" normalizeH="0" baseline="0" noProof="0" dirty="0">
                <a:ln>
                  <a:noFill/>
                </a:ln>
                <a:solidFill>
                  <a:srgbClr val="00B0F0"/>
                </a:solidFill>
                <a:effectLst/>
                <a:uLnTx/>
                <a:uFillTx/>
                <a:latin typeface="Calibri" panose="020F0502020204030204" pitchFamily="34" charset="0"/>
                <a:ea typeface="Magra"/>
                <a:cs typeface="Calibri" panose="020F0502020204030204" pitchFamily="34" charset="0"/>
                <a:sym typeface="Magra"/>
              </a:rPr>
              <a:t>NYC</a:t>
            </a:r>
            <a:endParaRPr kumimoji="0" sz="1200" b="0" i="0" u="none" strike="noStrike" kern="0" cap="none" spc="0" normalizeH="0" baseline="0" noProof="0" dirty="0">
              <a:ln>
                <a:noFill/>
              </a:ln>
              <a:solidFill>
                <a:srgbClr val="00B0F0"/>
              </a:solidFill>
              <a:effectLst/>
              <a:uLnTx/>
              <a:uFillTx/>
              <a:latin typeface="Calibri" panose="020F0502020204030204" pitchFamily="34" charset="0"/>
              <a:ea typeface="Magra"/>
              <a:cs typeface="Calibri" panose="020F0502020204030204" pitchFamily="34" charset="0"/>
              <a:sym typeface="Magra"/>
            </a:endParaRPr>
          </a:p>
          <a:p>
            <a:pPr marL="444500" marR="0" lvl="0" indent="-285750" algn="l" defTabSz="914400" rtl="0" eaLnBrk="1" fontAlgn="auto" latinLnBrk="0" hangingPunct="1">
              <a:lnSpc>
                <a:spcPct val="100000"/>
              </a:lnSpc>
              <a:spcBef>
                <a:spcPts val="0"/>
              </a:spcBef>
              <a:spcAft>
                <a:spcPts val="0"/>
              </a:spcAft>
              <a:buClr>
                <a:srgbClr val="00B0F0"/>
              </a:buClr>
              <a:buSzPts val="1100"/>
              <a:buFont typeface="Arial" panose="020B0604020202020204" pitchFamily="34" charset="0"/>
              <a:buChar char="•"/>
              <a:tabLst/>
              <a:defRPr/>
            </a:pPr>
            <a:r>
              <a:rPr kumimoji="0" lang="en" sz="1200" b="0" i="0" u="none" strike="noStrike" kern="0" cap="none" spc="0" normalizeH="0" baseline="0" noProof="0" dirty="0">
                <a:ln>
                  <a:noFill/>
                </a:ln>
                <a:solidFill>
                  <a:srgbClr val="00B0F0"/>
                </a:solidFill>
                <a:effectLst/>
                <a:uLnTx/>
                <a:uFillTx/>
                <a:latin typeface="Calibri" panose="020F0502020204030204" pitchFamily="34" charset="0"/>
                <a:ea typeface="Magra"/>
                <a:cs typeface="Calibri" panose="020F0502020204030204" pitchFamily="34" charset="0"/>
                <a:sym typeface="Magra"/>
              </a:rPr>
              <a:t>Providence</a:t>
            </a:r>
            <a:endParaRPr kumimoji="0" sz="1200" b="0" i="0" u="none" strike="noStrike" kern="0" cap="none" spc="0" normalizeH="0" baseline="0" noProof="0" dirty="0">
              <a:ln>
                <a:noFill/>
              </a:ln>
              <a:solidFill>
                <a:srgbClr val="00B0F0"/>
              </a:solidFill>
              <a:effectLst/>
              <a:uLnTx/>
              <a:uFillTx/>
              <a:latin typeface="Calibri" panose="020F0502020204030204" pitchFamily="34" charset="0"/>
              <a:ea typeface="Magra"/>
              <a:cs typeface="Calibri" panose="020F0502020204030204" pitchFamily="34" charset="0"/>
              <a:sym typeface="Magra"/>
            </a:endParaRPr>
          </a:p>
          <a:p>
            <a:pPr marL="444500" marR="0" lvl="0" indent="-285750" algn="l" defTabSz="914400" rtl="0" eaLnBrk="1" fontAlgn="auto" latinLnBrk="0" hangingPunct="1">
              <a:lnSpc>
                <a:spcPct val="100000"/>
              </a:lnSpc>
              <a:spcBef>
                <a:spcPts val="0"/>
              </a:spcBef>
              <a:spcAft>
                <a:spcPts val="0"/>
              </a:spcAft>
              <a:buClr>
                <a:srgbClr val="00B0F0"/>
              </a:buClr>
              <a:buSzPts val="1100"/>
              <a:buFont typeface="Arial" panose="020B0604020202020204" pitchFamily="34" charset="0"/>
              <a:buChar char="•"/>
              <a:tabLst/>
              <a:defRPr/>
            </a:pPr>
            <a:r>
              <a:rPr kumimoji="0" lang="en" sz="1200" b="0" i="0" u="none" strike="noStrike" kern="0" cap="none" spc="0" normalizeH="0" baseline="0" noProof="0" dirty="0">
                <a:ln>
                  <a:noFill/>
                </a:ln>
                <a:solidFill>
                  <a:srgbClr val="00B0F0"/>
                </a:solidFill>
                <a:effectLst/>
                <a:uLnTx/>
                <a:uFillTx/>
                <a:latin typeface="Calibri" panose="020F0502020204030204" pitchFamily="34" charset="0"/>
                <a:ea typeface="Magra"/>
                <a:cs typeface="Calibri" panose="020F0502020204030204" pitchFamily="34" charset="0"/>
                <a:sym typeface="Magra"/>
              </a:rPr>
              <a:t>New Bedford</a:t>
            </a:r>
            <a:endParaRPr kumimoji="0" sz="1200" b="0" i="0" u="none" strike="noStrike" kern="0" cap="none" spc="0" normalizeH="0" baseline="0" noProof="0" dirty="0">
              <a:ln>
                <a:noFill/>
              </a:ln>
              <a:solidFill>
                <a:srgbClr val="00B0F0"/>
              </a:solidFill>
              <a:effectLst/>
              <a:uLnTx/>
              <a:uFillTx/>
              <a:latin typeface="Calibri" panose="020F0502020204030204" pitchFamily="34" charset="0"/>
              <a:ea typeface="Magra"/>
              <a:cs typeface="Calibri" panose="020F0502020204030204" pitchFamily="34" charset="0"/>
              <a:sym typeface="Magra"/>
            </a:endParaRPr>
          </a:p>
        </p:txBody>
      </p:sp>
      <p:cxnSp>
        <p:nvCxnSpPr>
          <p:cNvPr id="59" name="肘形连接符 58">
            <a:extLst>
              <a:ext uri="{FF2B5EF4-FFF2-40B4-BE49-F238E27FC236}">
                <a16:creationId xmlns:a16="http://schemas.microsoft.com/office/drawing/2014/main" id="{3B8A8DCA-3287-5057-8114-BBE75E7AC681}"/>
              </a:ext>
            </a:extLst>
          </p:cNvPr>
          <p:cNvCxnSpPr/>
          <p:nvPr/>
        </p:nvCxnSpPr>
        <p:spPr>
          <a:xfrm rot="10800000">
            <a:off x="2173822" y="2345069"/>
            <a:ext cx="1390120" cy="172215"/>
          </a:xfrm>
          <a:prstGeom prst="bentConnector3">
            <a:avLst/>
          </a:prstGeom>
          <a:ln>
            <a:solidFill>
              <a:srgbClr val="3754C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Google Shape;4900;p138">
            <a:extLst>
              <a:ext uri="{FF2B5EF4-FFF2-40B4-BE49-F238E27FC236}">
                <a16:creationId xmlns:a16="http://schemas.microsoft.com/office/drawing/2014/main" id="{DD25DE44-6D30-9824-5D69-7635E53FB4C8}"/>
              </a:ext>
            </a:extLst>
          </p:cNvPr>
          <p:cNvSpPr txBox="1"/>
          <p:nvPr/>
        </p:nvSpPr>
        <p:spPr>
          <a:xfrm flipH="1">
            <a:off x="772365" y="2051423"/>
            <a:ext cx="1601400" cy="58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itchFamily="2" charset="2"/>
              <a:buChar char="l"/>
              <a:tabLst/>
              <a:defRPr/>
            </a:pPr>
            <a:r>
              <a:rPr kumimoji="0" lang="en" sz="1200" b="1" i="0" u="none" strike="noStrike" kern="0" cap="none" spc="0" normalizeH="0" baseline="0" noProof="0" dirty="0">
                <a:ln>
                  <a:noFill/>
                </a:ln>
                <a:solidFill>
                  <a:srgbClr val="00B0F0"/>
                </a:solidFill>
                <a:effectLst/>
                <a:uLnTx/>
                <a:uFillTx/>
                <a:latin typeface="Calibri" panose="020F0502020204030204" pitchFamily="34" charset="0"/>
                <a:ea typeface="Magra"/>
                <a:cs typeface="Calibri" panose="020F0502020204030204" pitchFamily="34" charset="0"/>
                <a:sym typeface="Magra"/>
              </a:rPr>
              <a:t>Miami, Florida</a:t>
            </a:r>
            <a:endParaRPr kumimoji="0" sz="1200" b="0" i="0" u="none" strike="noStrike" kern="0" cap="none" spc="0" normalizeH="0" baseline="0" noProof="0" dirty="0">
              <a:ln>
                <a:noFill/>
              </a:ln>
              <a:solidFill>
                <a:srgbClr val="00B0F0"/>
              </a:solidFill>
              <a:effectLst/>
              <a:uLnTx/>
              <a:uFillTx/>
              <a:latin typeface="Calibri" panose="020F0502020204030204" pitchFamily="34" charset="0"/>
              <a:ea typeface="Magra"/>
              <a:cs typeface="Calibri" panose="020F0502020204030204" pitchFamily="34" charset="0"/>
              <a:sym typeface="Magra"/>
            </a:endParaRPr>
          </a:p>
        </p:txBody>
      </p:sp>
      <p:cxnSp>
        <p:nvCxnSpPr>
          <p:cNvPr id="61" name="肘形连接符 60">
            <a:extLst>
              <a:ext uri="{FF2B5EF4-FFF2-40B4-BE49-F238E27FC236}">
                <a16:creationId xmlns:a16="http://schemas.microsoft.com/office/drawing/2014/main" id="{2D47B5E7-A9E8-829B-2FF8-0D4E53DDB6C0}"/>
              </a:ext>
            </a:extLst>
          </p:cNvPr>
          <p:cNvCxnSpPr/>
          <p:nvPr/>
        </p:nvCxnSpPr>
        <p:spPr>
          <a:xfrm rot="10800000" flipV="1">
            <a:off x="2727847" y="2694088"/>
            <a:ext cx="771304" cy="461305"/>
          </a:xfrm>
          <a:prstGeom prst="bentConnector3">
            <a:avLst/>
          </a:prstGeom>
          <a:ln>
            <a:solidFill>
              <a:srgbClr val="3754C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6D53A40B-E9D2-4842-1FE0-C0CE5EA05829}"/>
              </a:ext>
            </a:extLst>
          </p:cNvPr>
          <p:cNvSpPr txBox="1"/>
          <p:nvPr/>
        </p:nvSpPr>
        <p:spPr>
          <a:xfrm>
            <a:off x="855892" y="3097234"/>
            <a:ext cx="2519339" cy="1938992"/>
          </a:xfrm>
          <a:prstGeom prst="rect">
            <a:avLst/>
          </a:prstGeom>
          <a:noFill/>
          <a:ln>
            <a:noFill/>
          </a:ln>
        </p:spPr>
        <p:txBody>
          <a:bodyPr wrap="square">
            <a:spAutoFit/>
          </a:bodyPr>
          <a:lstStyle/>
          <a:p>
            <a:pPr marL="171450" indent="-171450">
              <a:buClr>
                <a:srgbClr val="00B0F0"/>
              </a:buClr>
              <a:buFont typeface="Wingdings" pitchFamily="2" charset="2"/>
              <a:buChar char="l"/>
            </a:pPr>
            <a:r>
              <a:rPr lang="en-US" altLang="zh-CN" sz="1200" b="1" dirty="0">
                <a:solidFill>
                  <a:srgbClr val="00B0F0"/>
                </a:solidFill>
                <a:latin typeface="Magra"/>
                <a:ea typeface="Magra"/>
                <a:cs typeface="Magra"/>
                <a:sym typeface="Magra"/>
              </a:rPr>
              <a:t> </a:t>
            </a:r>
            <a:r>
              <a:rPr lang="en-US" altLang="zh-CN" sz="1200" b="1" dirty="0">
                <a:solidFill>
                  <a:srgbClr val="00B0F0"/>
                </a:solidFill>
                <a:latin typeface="Calibri" panose="020F0502020204030204" pitchFamily="34" charset="0"/>
                <a:ea typeface="Magra"/>
                <a:cs typeface="Calibri" panose="020F0502020204030204" pitchFamily="34" charset="0"/>
                <a:sym typeface="Magra"/>
              </a:rPr>
              <a:t>Caribbean</a:t>
            </a:r>
          </a:p>
          <a:p>
            <a:pPr marL="330200" indent="-171450">
              <a:buClr>
                <a:srgbClr val="00B0F0"/>
              </a:buClr>
              <a:buSzPts val="1100"/>
              <a:buFont typeface="Arial" panose="020B0604020202020204" pitchFamily="34" charset="0"/>
              <a:buChar char="•"/>
            </a:pPr>
            <a:r>
              <a:rPr lang="en-US" altLang="zh-CN" sz="1200" dirty="0">
                <a:solidFill>
                  <a:srgbClr val="00B0F0"/>
                </a:solidFill>
                <a:latin typeface="Calibri" panose="020F0502020204030204" pitchFamily="34" charset="0"/>
                <a:ea typeface="Magra"/>
                <a:cs typeface="Calibri" panose="020F0502020204030204" pitchFamily="34" charset="0"/>
                <a:sym typeface="Magra"/>
              </a:rPr>
              <a:t>Kingston, Jamaica</a:t>
            </a:r>
          </a:p>
          <a:p>
            <a:pPr marL="330200" indent="-171450">
              <a:buClr>
                <a:srgbClr val="00B0F0"/>
              </a:buClr>
              <a:buSzPts val="1100"/>
              <a:buFont typeface="Arial" panose="020B0604020202020204" pitchFamily="34" charset="0"/>
              <a:buChar char="•"/>
            </a:pPr>
            <a:r>
              <a:rPr lang="en-US" altLang="zh-CN" sz="1200" dirty="0">
                <a:solidFill>
                  <a:srgbClr val="00B0F0"/>
                </a:solidFill>
                <a:latin typeface="Calibri" panose="020F0502020204030204" pitchFamily="34" charset="0"/>
                <a:ea typeface="Magra"/>
                <a:cs typeface="Calibri" panose="020F0502020204030204" pitchFamily="34" charset="0"/>
                <a:sym typeface="Magra"/>
              </a:rPr>
              <a:t>Port-au-Prince, Haiti</a:t>
            </a:r>
          </a:p>
          <a:p>
            <a:pPr marL="330200" indent="-171450">
              <a:buClr>
                <a:srgbClr val="00B0F0"/>
              </a:buClr>
              <a:buSzPts val="1100"/>
              <a:buFont typeface="Arial" panose="020B0604020202020204" pitchFamily="34" charset="0"/>
              <a:buChar char="•"/>
            </a:pPr>
            <a:r>
              <a:rPr lang="en-US" altLang="zh-CN" sz="1200" dirty="0">
                <a:solidFill>
                  <a:srgbClr val="00B0F0"/>
                </a:solidFill>
                <a:latin typeface="Calibri" panose="020F0502020204030204" pitchFamily="34" charset="0"/>
                <a:ea typeface="Magra"/>
                <a:cs typeface="Calibri" panose="020F0502020204030204" pitchFamily="34" charset="0"/>
                <a:sym typeface="Magra"/>
              </a:rPr>
              <a:t>Santo Domingo, Dominican Republic</a:t>
            </a:r>
          </a:p>
          <a:p>
            <a:pPr marL="330200" indent="-171450">
              <a:buClr>
                <a:srgbClr val="00B0F0"/>
              </a:buClr>
              <a:buSzPts val="1100"/>
              <a:buFont typeface="Arial" panose="020B0604020202020204" pitchFamily="34" charset="0"/>
              <a:buChar char="•"/>
            </a:pPr>
            <a:r>
              <a:rPr lang="en-US" altLang="zh-CN" sz="1200" dirty="0">
                <a:solidFill>
                  <a:srgbClr val="00B0F0"/>
                </a:solidFill>
                <a:latin typeface="Calibri" panose="020F0502020204030204" pitchFamily="34" charset="0"/>
                <a:ea typeface="Magra"/>
                <a:cs typeface="Calibri" panose="020F0502020204030204" pitchFamily="34" charset="0"/>
                <a:sym typeface="Magra"/>
              </a:rPr>
              <a:t>San Juan, Puerto Rico</a:t>
            </a:r>
          </a:p>
          <a:p>
            <a:pPr marL="330200" indent="-171450">
              <a:buClr>
                <a:srgbClr val="00B0F0"/>
              </a:buClr>
              <a:buSzPts val="1100"/>
              <a:buFont typeface="Arial" panose="020B0604020202020204" pitchFamily="34" charset="0"/>
              <a:buChar char="•"/>
            </a:pPr>
            <a:r>
              <a:rPr lang="en-US" altLang="zh-CN" sz="1200" dirty="0">
                <a:solidFill>
                  <a:srgbClr val="00B0F0"/>
                </a:solidFill>
                <a:latin typeface="Calibri" panose="020F0502020204030204" pitchFamily="34" charset="0"/>
                <a:ea typeface="Magra"/>
                <a:cs typeface="Calibri" panose="020F0502020204030204" pitchFamily="34" charset="0"/>
                <a:sym typeface="Magra"/>
              </a:rPr>
              <a:t>Cancun, Mexico</a:t>
            </a:r>
          </a:p>
          <a:p>
            <a:pPr marL="330200" indent="-171450">
              <a:buClr>
                <a:srgbClr val="00B0F0"/>
              </a:buClr>
              <a:buSzPts val="1100"/>
              <a:buFont typeface="Arial" panose="020B0604020202020204" pitchFamily="34" charset="0"/>
              <a:buChar char="•"/>
            </a:pPr>
            <a:r>
              <a:rPr lang="en-US" altLang="zh-CN" sz="1200" dirty="0">
                <a:solidFill>
                  <a:srgbClr val="00B0F0"/>
                </a:solidFill>
                <a:latin typeface="Calibri" panose="020F0502020204030204" pitchFamily="34" charset="0"/>
                <a:ea typeface="Magra"/>
                <a:cs typeface="Calibri" panose="020F0502020204030204" pitchFamily="34" charset="0"/>
                <a:sym typeface="Magra"/>
              </a:rPr>
              <a:t>Havana, Cuba</a:t>
            </a:r>
          </a:p>
          <a:p>
            <a:pPr marL="330200" indent="-171450">
              <a:buClr>
                <a:srgbClr val="00B0F0"/>
              </a:buClr>
              <a:buSzPts val="1100"/>
              <a:buFont typeface="Arial" panose="020B0604020202020204" pitchFamily="34" charset="0"/>
              <a:buChar char="•"/>
            </a:pPr>
            <a:r>
              <a:rPr lang="en-US" altLang="zh-CN" sz="1200" dirty="0">
                <a:solidFill>
                  <a:srgbClr val="00B0F0"/>
                </a:solidFill>
                <a:latin typeface="Calibri" panose="020F0502020204030204" pitchFamily="34" charset="0"/>
                <a:ea typeface="Magra"/>
                <a:cs typeface="Calibri" panose="020F0502020204030204" pitchFamily="34" charset="0"/>
                <a:sym typeface="Magra"/>
              </a:rPr>
              <a:t>Barranquilla, Colombia</a:t>
            </a:r>
          </a:p>
          <a:p>
            <a:pPr marL="330200" indent="-171450">
              <a:buClr>
                <a:srgbClr val="00B0F0"/>
              </a:buClr>
              <a:buSzPts val="1100"/>
              <a:buFont typeface="Arial" panose="020B0604020202020204" pitchFamily="34" charset="0"/>
              <a:buChar char="•"/>
            </a:pPr>
            <a:r>
              <a:rPr lang="en-US" altLang="zh-CN" sz="1200" dirty="0">
                <a:solidFill>
                  <a:srgbClr val="00B0F0"/>
                </a:solidFill>
                <a:latin typeface="Calibri" panose="020F0502020204030204" pitchFamily="34" charset="0"/>
                <a:ea typeface="Magra"/>
                <a:cs typeface="Calibri" panose="020F0502020204030204" pitchFamily="34" charset="0"/>
                <a:sym typeface="Magra"/>
              </a:rPr>
              <a:t>Cartagena, Colombia</a:t>
            </a:r>
          </a:p>
        </p:txBody>
      </p:sp>
      <p:cxnSp>
        <p:nvCxnSpPr>
          <p:cNvPr id="66" name="肘形连接符 65">
            <a:extLst>
              <a:ext uri="{FF2B5EF4-FFF2-40B4-BE49-F238E27FC236}">
                <a16:creationId xmlns:a16="http://schemas.microsoft.com/office/drawing/2014/main" id="{64433151-B465-DDE3-51E8-B8D46517DB9C}"/>
              </a:ext>
            </a:extLst>
          </p:cNvPr>
          <p:cNvCxnSpPr/>
          <p:nvPr/>
        </p:nvCxnSpPr>
        <p:spPr>
          <a:xfrm rot="16200000" flipV="1">
            <a:off x="4163378" y="2995150"/>
            <a:ext cx="305809" cy="208993"/>
          </a:xfrm>
          <a:prstGeom prst="bentConnector3">
            <a:avLst/>
          </a:prstGeom>
          <a:ln>
            <a:solidFill>
              <a:srgbClr val="3754C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Google Shape;4925;p138">
            <a:extLst>
              <a:ext uri="{FF2B5EF4-FFF2-40B4-BE49-F238E27FC236}">
                <a16:creationId xmlns:a16="http://schemas.microsoft.com/office/drawing/2014/main" id="{6E367AF7-17DE-3702-0346-EE4DE5185907}"/>
              </a:ext>
            </a:extLst>
          </p:cNvPr>
          <p:cNvSpPr txBox="1"/>
          <p:nvPr/>
        </p:nvSpPr>
        <p:spPr>
          <a:xfrm flipH="1">
            <a:off x="3959604" y="2517285"/>
            <a:ext cx="589092" cy="532665"/>
          </a:xfrm>
          <a:prstGeom prst="rect">
            <a:avLst/>
          </a:prstGeom>
          <a:noFill/>
          <a:ln>
            <a:noFill/>
          </a:ln>
        </p:spPr>
        <p:txBody>
          <a:bodyPr spcFirstLastPara="1" wrap="square" lIns="91425" tIns="91425" rIns="91425" bIns="91425" anchor="ctr" anchorCtr="0">
            <a:noAutofit/>
          </a:bodyPr>
          <a:lstStyle/>
          <a:p>
            <a:r>
              <a:rPr lang="en" sz="1200" b="1" dirty="0">
                <a:solidFill>
                  <a:srgbClr val="00B0F0"/>
                </a:solidFill>
                <a:latin typeface="Calibri" panose="020F0502020204030204" pitchFamily="34" charset="0"/>
                <a:ea typeface="Magra"/>
                <a:cs typeface="Calibri" panose="020F0502020204030204" pitchFamily="34" charset="0"/>
                <a:sym typeface="Magra"/>
              </a:rPr>
              <a:t>Natal, </a:t>
            </a:r>
            <a:endParaRPr sz="1200" b="1" dirty="0">
              <a:solidFill>
                <a:srgbClr val="00B0F0"/>
              </a:solidFill>
              <a:latin typeface="Calibri" panose="020F0502020204030204" pitchFamily="34" charset="0"/>
              <a:ea typeface="Magra"/>
              <a:cs typeface="Calibri" panose="020F0502020204030204" pitchFamily="34" charset="0"/>
              <a:sym typeface="Magra"/>
            </a:endParaRPr>
          </a:p>
          <a:p>
            <a:r>
              <a:rPr lang="en" sz="1200" b="1" dirty="0">
                <a:solidFill>
                  <a:srgbClr val="00B0F0"/>
                </a:solidFill>
                <a:latin typeface="Calibri" panose="020F0502020204030204" pitchFamily="34" charset="0"/>
                <a:ea typeface="Magra"/>
                <a:cs typeface="Calibri" panose="020F0502020204030204" pitchFamily="34" charset="0"/>
                <a:sym typeface="Magra"/>
              </a:rPr>
              <a:t>Brazil</a:t>
            </a:r>
            <a:endParaRPr sz="1200" b="1" dirty="0">
              <a:solidFill>
                <a:srgbClr val="00B0F0"/>
              </a:solidFill>
              <a:latin typeface="Calibri" panose="020F0502020204030204" pitchFamily="34" charset="0"/>
              <a:ea typeface="Magra"/>
              <a:cs typeface="Calibri" panose="020F0502020204030204" pitchFamily="34" charset="0"/>
              <a:sym typeface="Magra"/>
            </a:endParaRPr>
          </a:p>
        </p:txBody>
      </p:sp>
    </p:spTree>
    <p:extLst>
      <p:ext uri="{BB962C8B-B14F-4D97-AF65-F5344CB8AC3E}">
        <p14:creationId xmlns:p14="http://schemas.microsoft.com/office/powerpoint/2010/main" val="211637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F3CF7-C590-C0B6-71FE-2A6284215AD2}"/>
              </a:ext>
            </a:extLst>
          </p:cNvPr>
          <p:cNvSpPr>
            <a:spLocks noGrp="1"/>
          </p:cNvSpPr>
          <p:nvPr>
            <p:ph type="title"/>
          </p:nvPr>
        </p:nvSpPr>
        <p:spPr>
          <a:xfrm>
            <a:off x="495411" y="261500"/>
            <a:ext cx="7704000" cy="673200"/>
          </a:xfrm>
          <a:noFill/>
          <a:ln>
            <a:noFill/>
          </a:ln>
        </p:spPr>
        <p:txBody>
          <a:bodyPr spcFirstLastPara="1" wrap="square" lIns="91425" tIns="91425" rIns="91425" bIns="91425" anchor="t" anchorCtr="0">
            <a:noAutofit/>
          </a:bodyPr>
          <a:lstStyle/>
          <a:p>
            <a:pPr>
              <a:buSzPts val="3600"/>
            </a:pPr>
            <a:r>
              <a:rPr lang="en" altLang="zh-CN" sz="3200" dirty="0" err="1">
                <a:latin typeface="Calibri" panose="020F0502020204030204" pitchFamily="34" charset="0"/>
                <a:cs typeface="Calibri" panose="020F0502020204030204" pitchFamily="34" charset="0"/>
                <a:sym typeface="Magra"/>
              </a:rPr>
              <a:t>Astrangia</a:t>
            </a:r>
            <a:r>
              <a:rPr lang="en" altLang="zh-CN" sz="3200" dirty="0">
                <a:latin typeface="Calibri" panose="020F0502020204030204" pitchFamily="34" charset="0"/>
                <a:cs typeface="Calibri" panose="020F0502020204030204" pitchFamily="34" charset="0"/>
                <a:sym typeface="Magra"/>
              </a:rPr>
              <a:t> </a:t>
            </a:r>
            <a:r>
              <a:rPr lang="en" altLang="zh-CN" sz="3200" dirty="0" err="1">
                <a:latin typeface="Calibri" panose="020F0502020204030204" pitchFamily="34" charset="0"/>
                <a:cs typeface="Calibri" panose="020F0502020204030204" pitchFamily="34" charset="0"/>
                <a:sym typeface="Magra"/>
              </a:rPr>
              <a:t>poculata</a:t>
            </a:r>
            <a:r>
              <a:rPr lang="en" altLang="zh-CN" sz="3200" dirty="0">
                <a:latin typeface="Calibri" panose="020F0502020204030204" pitchFamily="34" charset="0"/>
                <a:cs typeface="Calibri" panose="020F0502020204030204" pitchFamily="34" charset="0"/>
                <a:sym typeface="Magra"/>
              </a:rPr>
              <a:t> is an urban coral</a:t>
            </a:r>
            <a:endParaRPr lang="zh-CN" altLang="en-US" sz="3200" dirty="0">
              <a:latin typeface="Calibri" panose="020F0502020204030204" pitchFamily="34" charset="0"/>
              <a:cs typeface="Calibri" panose="020F0502020204030204" pitchFamily="34" charset="0"/>
            </a:endParaRPr>
          </a:p>
        </p:txBody>
      </p:sp>
      <p:pic>
        <p:nvPicPr>
          <p:cNvPr id="5" name="Google Shape;4934;p139">
            <a:extLst>
              <a:ext uri="{FF2B5EF4-FFF2-40B4-BE49-F238E27FC236}">
                <a16:creationId xmlns:a16="http://schemas.microsoft.com/office/drawing/2014/main" id="{0D19F99F-2AE1-C93E-EED7-50A1CA976E34}"/>
              </a:ext>
            </a:extLst>
          </p:cNvPr>
          <p:cNvPicPr preferRelativeResize="0"/>
          <p:nvPr/>
        </p:nvPicPr>
        <p:blipFill rotWithShape="1">
          <a:blip r:embed="rId2">
            <a:alphaModFix/>
          </a:blip>
          <a:srcRect l="6360" r="50897"/>
          <a:stretch/>
        </p:blipFill>
        <p:spPr>
          <a:xfrm>
            <a:off x="1304569" y="1483894"/>
            <a:ext cx="2787353" cy="3169715"/>
          </a:xfrm>
          <a:prstGeom prst="rect">
            <a:avLst/>
          </a:prstGeom>
          <a:noFill/>
          <a:ln>
            <a:noFill/>
          </a:ln>
        </p:spPr>
      </p:pic>
      <p:pic>
        <p:nvPicPr>
          <p:cNvPr id="6" name="Google Shape;4943;p139">
            <a:extLst>
              <a:ext uri="{FF2B5EF4-FFF2-40B4-BE49-F238E27FC236}">
                <a16:creationId xmlns:a16="http://schemas.microsoft.com/office/drawing/2014/main" id="{DCECC0AE-9E65-EBC1-5E2E-525FFDD07404}"/>
              </a:ext>
            </a:extLst>
          </p:cNvPr>
          <p:cNvPicPr preferRelativeResize="0"/>
          <p:nvPr/>
        </p:nvPicPr>
        <p:blipFill rotWithShape="1">
          <a:blip r:embed="rId3">
            <a:alphaModFix/>
          </a:blip>
          <a:srcRect l="42846" t="6658" r="7476" b="39517"/>
          <a:stretch/>
        </p:blipFill>
        <p:spPr>
          <a:xfrm>
            <a:off x="744064" y="991631"/>
            <a:ext cx="1399500" cy="1137000"/>
          </a:xfrm>
          <a:prstGeom prst="roundRect">
            <a:avLst>
              <a:gd name="adj" fmla="val 16667"/>
            </a:avLst>
          </a:prstGeom>
          <a:noFill/>
          <a:ln>
            <a:noFill/>
          </a:ln>
        </p:spPr>
      </p:pic>
      <p:grpSp>
        <p:nvGrpSpPr>
          <p:cNvPr id="7" name="Google Shape;4936;p139">
            <a:extLst>
              <a:ext uri="{FF2B5EF4-FFF2-40B4-BE49-F238E27FC236}">
                <a16:creationId xmlns:a16="http://schemas.microsoft.com/office/drawing/2014/main" id="{82CAFE81-04A6-F758-2081-E47B7D8B4311}"/>
              </a:ext>
            </a:extLst>
          </p:cNvPr>
          <p:cNvGrpSpPr/>
          <p:nvPr/>
        </p:nvGrpSpPr>
        <p:grpSpPr>
          <a:xfrm>
            <a:off x="4994117" y="1203158"/>
            <a:ext cx="2418505" cy="3265968"/>
            <a:chOff x="5038100" y="866888"/>
            <a:chExt cx="2825026" cy="3654875"/>
          </a:xfrm>
        </p:grpSpPr>
        <p:pic>
          <p:nvPicPr>
            <p:cNvPr id="8" name="Google Shape;4937;p139">
              <a:extLst>
                <a:ext uri="{FF2B5EF4-FFF2-40B4-BE49-F238E27FC236}">
                  <a16:creationId xmlns:a16="http://schemas.microsoft.com/office/drawing/2014/main" id="{A19E76AB-E24D-00D4-4F06-519B12F51593}"/>
                </a:ext>
              </a:extLst>
            </p:cNvPr>
            <p:cNvPicPr preferRelativeResize="0"/>
            <p:nvPr/>
          </p:nvPicPr>
          <p:blipFill>
            <a:blip r:embed="rId4">
              <a:alphaModFix/>
            </a:blip>
            <a:stretch>
              <a:fillRect/>
            </a:stretch>
          </p:blipFill>
          <p:spPr>
            <a:xfrm>
              <a:off x="5038100" y="866888"/>
              <a:ext cx="2825026" cy="3654875"/>
            </a:xfrm>
            <a:prstGeom prst="rect">
              <a:avLst/>
            </a:prstGeom>
            <a:noFill/>
            <a:ln>
              <a:noFill/>
            </a:ln>
          </p:spPr>
        </p:pic>
        <p:pic>
          <p:nvPicPr>
            <p:cNvPr id="9" name="Google Shape;4938;p139" descr="Brown.jpg">
              <a:extLst>
                <a:ext uri="{FF2B5EF4-FFF2-40B4-BE49-F238E27FC236}">
                  <a16:creationId xmlns:a16="http://schemas.microsoft.com/office/drawing/2014/main" id="{E12D4B94-D28B-F53C-1D5C-AAE8253FC99D}"/>
                </a:ext>
              </a:extLst>
            </p:cNvPr>
            <p:cNvPicPr preferRelativeResize="0"/>
            <p:nvPr/>
          </p:nvPicPr>
          <p:blipFill rotWithShape="1">
            <a:blip r:embed="rId5">
              <a:alphaModFix/>
            </a:blip>
            <a:srcRect/>
            <a:stretch/>
          </p:blipFill>
          <p:spPr>
            <a:xfrm rot="5400000">
              <a:off x="6119452" y="2059150"/>
              <a:ext cx="206174" cy="213724"/>
            </a:xfrm>
            <a:prstGeom prst="rect">
              <a:avLst/>
            </a:prstGeom>
            <a:noFill/>
            <a:ln>
              <a:noFill/>
            </a:ln>
          </p:spPr>
        </p:pic>
        <p:pic>
          <p:nvPicPr>
            <p:cNvPr id="10" name="Google Shape;4939;p139" descr="white.jpg">
              <a:extLst>
                <a:ext uri="{FF2B5EF4-FFF2-40B4-BE49-F238E27FC236}">
                  <a16:creationId xmlns:a16="http://schemas.microsoft.com/office/drawing/2014/main" id="{390496A9-883F-8AA3-2F85-3D72B8D18ACD}"/>
                </a:ext>
              </a:extLst>
            </p:cNvPr>
            <p:cNvPicPr preferRelativeResize="0"/>
            <p:nvPr/>
          </p:nvPicPr>
          <p:blipFill rotWithShape="1">
            <a:blip r:embed="rId6">
              <a:alphaModFix/>
            </a:blip>
            <a:srcRect l="10833"/>
            <a:stretch/>
          </p:blipFill>
          <p:spPr>
            <a:xfrm rot="5400000" flipH="1">
              <a:off x="6285538" y="2048663"/>
              <a:ext cx="216375" cy="234699"/>
            </a:xfrm>
            <a:prstGeom prst="rect">
              <a:avLst/>
            </a:prstGeom>
            <a:noFill/>
            <a:ln>
              <a:noFill/>
            </a:ln>
          </p:spPr>
        </p:pic>
        <p:pic>
          <p:nvPicPr>
            <p:cNvPr id="11" name="Google Shape;4940;p139" descr="Brown.jpg">
              <a:extLst>
                <a:ext uri="{FF2B5EF4-FFF2-40B4-BE49-F238E27FC236}">
                  <a16:creationId xmlns:a16="http://schemas.microsoft.com/office/drawing/2014/main" id="{4F8B596F-85F5-0998-0195-F73C1445D794}"/>
                </a:ext>
              </a:extLst>
            </p:cNvPr>
            <p:cNvPicPr preferRelativeResize="0"/>
            <p:nvPr/>
          </p:nvPicPr>
          <p:blipFill rotWithShape="1">
            <a:blip r:embed="rId5">
              <a:alphaModFix/>
            </a:blip>
            <a:srcRect/>
            <a:stretch/>
          </p:blipFill>
          <p:spPr>
            <a:xfrm rot="5400000">
              <a:off x="6078627" y="3596200"/>
              <a:ext cx="206174" cy="213724"/>
            </a:xfrm>
            <a:prstGeom prst="rect">
              <a:avLst/>
            </a:prstGeom>
            <a:noFill/>
            <a:ln>
              <a:noFill/>
            </a:ln>
          </p:spPr>
        </p:pic>
        <p:pic>
          <p:nvPicPr>
            <p:cNvPr id="12" name="Google Shape;4941;p139" descr="white.jpg">
              <a:extLst>
                <a:ext uri="{FF2B5EF4-FFF2-40B4-BE49-F238E27FC236}">
                  <a16:creationId xmlns:a16="http://schemas.microsoft.com/office/drawing/2014/main" id="{F317206C-4701-1834-5223-0CDA4A793D77}"/>
                </a:ext>
              </a:extLst>
            </p:cNvPr>
            <p:cNvPicPr preferRelativeResize="0"/>
            <p:nvPr/>
          </p:nvPicPr>
          <p:blipFill rotWithShape="1">
            <a:blip r:embed="rId6">
              <a:alphaModFix/>
            </a:blip>
            <a:srcRect l="10833"/>
            <a:stretch/>
          </p:blipFill>
          <p:spPr>
            <a:xfrm rot="5400000" flipH="1">
              <a:off x="6244713" y="3585713"/>
              <a:ext cx="216375" cy="234699"/>
            </a:xfrm>
            <a:prstGeom prst="rect">
              <a:avLst/>
            </a:prstGeom>
            <a:noFill/>
            <a:ln>
              <a:noFill/>
            </a:ln>
          </p:spPr>
        </p:pic>
      </p:grpSp>
      <p:sp>
        <p:nvSpPr>
          <p:cNvPr id="16" name="Google Shape;4942;p139">
            <a:extLst>
              <a:ext uri="{FF2B5EF4-FFF2-40B4-BE49-F238E27FC236}">
                <a16:creationId xmlns:a16="http://schemas.microsoft.com/office/drawing/2014/main" id="{9674F8EF-5B8E-34B5-3518-2FDE24C7EFD2}"/>
              </a:ext>
            </a:extLst>
          </p:cNvPr>
          <p:cNvSpPr txBox="1"/>
          <p:nvPr/>
        </p:nvSpPr>
        <p:spPr>
          <a:xfrm>
            <a:off x="4994117" y="882854"/>
            <a:ext cx="2364900"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b="0" i="0" u="none" strike="noStrike" kern="0" cap="none" spc="0" normalizeH="0" baseline="0" noProof="0" dirty="0">
                <a:ln>
                  <a:noFill/>
                </a:ln>
                <a:solidFill>
                  <a:schemeClr val="bg2"/>
                </a:solidFill>
                <a:effectLst/>
                <a:uLnTx/>
                <a:uFillTx/>
                <a:latin typeface="Capriola"/>
                <a:ea typeface="Capriola"/>
                <a:cs typeface="Capriola"/>
                <a:sym typeface="Capriola"/>
              </a:rPr>
              <a:t>Narragansett Bay, RI</a:t>
            </a:r>
            <a:endParaRPr kumimoji="0" b="0" i="0" u="none" strike="noStrike" kern="0" cap="none" spc="0" normalizeH="0" baseline="0" noProof="0" dirty="0">
              <a:ln>
                <a:noFill/>
              </a:ln>
              <a:solidFill>
                <a:schemeClr val="bg2"/>
              </a:solidFill>
              <a:effectLst/>
              <a:uLnTx/>
              <a:uFillTx/>
              <a:latin typeface="Capriola"/>
              <a:ea typeface="Capriola"/>
              <a:cs typeface="Capriola"/>
              <a:sym typeface="Capriola"/>
            </a:endParaRPr>
          </a:p>
        </p:txBody>
      </p:sp>
      <p:sp>
        <p:nvSpPr>
          <p:cNvPr id="19" name="Google Shape;4944;p139">
            <a:extLst>
              <a:ext uri="{FF2B5EF4-FFF2-40B4-BE49-F238E27FC236}">
                <a16:creationId xmlns:a16="http://schemas.microsoft.com/office/drawing/2014/main" id="{CB0D6A73-ECE5-B148-CEEB-BF3E100CC324}"/>
              </a:ext>
            </a:extLst>
          </p:cNvPr>
          <p:cNvSpPr txBox="1"/>
          <p:nvPr/>
        </p:nvSpPr>
        <p:spPr>
          <a:xfrm>
            <a:off x="4572000" y="4445211"/>
            <a:ext cx="3872100" cy="584745"/>
          </a:xfrm>
          <a:prstGeom prst="rect">
            <a:avLst/>
          </a:prstGeom>
          <a:noFill/>
          <a:ln>
            <a:noFill/>
          </a:ln>
        </p:spPr>
        <p:txBody>
          <a:bodyPr spcFirstLastPara="1" wrap="square" lIns="91425" tIns="91425" rIns="91425" bIns="91425" anchor="t" anchorCtr="0">
            <a:spAutoFit/>
          </a:bodyPr>
          <a:lstStyle/>
          <a:p>
            <a:pPr marL="336550" indent="-171450">
              <a:buClr>
                <a:schemeClr val="bg2"/>
              </a:buClr>
              <a:buSzPts val="1000"/>
              <a:buFont typeface="Wingdings" pitchFamily="2" charset="2"/>
              <a:buChar char="l"/>
            </a:pPr>
            <a:r>
              <a:rPr lang="en" sz="1000" dirty="0">
                <a:solidFill>
                  <a:schemeClr val="bg2"/>
                </a:solidFill>
                <a:latin typeface="Capriola"/>
                <a:ea typeface="Capriola"/>
                <a:cs typeface="Capriola"/>
                <a:sym typeface="Capriola"/>
              </a:rPr>
              <a:t>Established history of nutrient and bacterial pollution</a:t>
            </a:r>
            <a:endParaRPr sz="1000" dirty="0">
              <a:solidFill>
                <a:schemeClr val="bg2"/>
              </a:solidFill>
              <a:latin typeface="Capriola"/>
              <a:ea typeface="Capriola"/>
              <a:cs typeface="Capriola"/>
              <a:sym typeface="Capriola"/>
            </a:endParaRPr>
          </a:p>
          <a:p>
            <a:pPr marL="819150" lvl="1" indent="-171450">
              <a:buClr>
                <a:schemeClr val="bg2"/>
              </a:buClr>
              <a:buSzPts val="600"/>
              <a:buFont typeface="Wingdings" pitchFamily="2" charset="2"/>
              <a:buChar char="l"/>
            </a:pPr>
            <a:r>
              <a:rPr lang="en" sz="600" dirty="0">
                <a:solidFill>
                  <a:schemeClr val="bg2"/>
                </a:solidFill>
                <a:latin typeface="Capriola"/>
                <a:ea typeface="Capriola"/>
                <a:cs typeface="Capriola"/>
                <a:sym typeface="Capriola"/>
              </a:rPr>
              <a:t>Balint et al. 2021, Tyrell et al. 1995</a:t>
            </a:r>
            <a:endParaRPr sz="1100" dirty="0">
              <a:solidFill>
                <a:schemeClr val="bg2"/>
              </a:solidFill>
              <a:latin typeface="Capriola"/>
              <a:ea typeface="Capriola"/>
              <a:cs typeface="Capriola"/>
              <a:sym typeface="Capriola"/>
            </a:endParaRPr>
          </a:p>
          <a:p>
            <a:pPr marL="336550" indent="-171450">
              <a:buClr>
                <a:schemeClr val="bg2"/>
              </a:buClr>
              <a:buSzPts val="1000"/>
              <a:buFont typeface="Wingdings" pitchFamily="2" charset="2"/>
              <a:buChar char="l"/>
            </a:pPr>
            <a:r>
              <a:rPr lang="en" sz="1000" dirty="0">
                <a:solidFill>
                  <a:schemeClr val="bg2"/>
                </a:solidFill>
                <a:latin typeface="Capriola"/>
                <a:ea typeface="Capriola"/>
                <a:cs typeface="Capriola"/>
                <a:sym typeface="Capriola"/>
              </a:rPr>
              <a:t>Large population of </a:t>
            </a:r>
            <a:r>
              <a:rPr lang="en" sz="1000" i="1" dirty="0">
                <a:solidFill>
                  <a:schemeClr val="bg2"/>
                </a:solidFill>
                <a:latin typeface="Capriola"/>
                <a:ea typeface="Capriola"/>
                <a:cs typeface="Capriola"/>
                <a:sym typeface="Capriola"/>
              </a:rPr>
              <a:t>A. </a:t>
            </a:r>
            <a:r>
              <a:rPr lang="en" sz="1000" i="1" dirty="0" err="1">
                <a:solidFill>
                  <a:schemeClr val="bg2"/>
                </a:solidFill>
                <a:latin typeface="Capriola"/>
                <a:ea typeface="Capriola"/>
                <a:cs typeface="Capriola"/>
                <a:sym typeface="Capriola"/>
              </a:rPr>
              <a:t>poculata</a:t>
            </a:r>
            <a:endParaRPr sz="1000" i="1" dirty="0">
              <a:solidFill>
                <a:schemeClr val="bg2"/>
              </a:solidFill>
              <a:latin typeface="Capriola"/>
              <a:ea typeface="Capriola"/>
              <a:cs typeface="Capriola"/>
              <a:sym typeface="Capriola"/>
            </a:endParaRPr>
          </a:p>
        </p:txBody>
      </p:sp>
    </p:spTree>
    <p:extLst>
      <p:ext uri="{BB962C8B-B14F-4D97-AF65-F5344CB8AC3E}">
        <p14:creationId xmlns:p14="http://schemas.microsoft.com/office/powerpoint/2010/main" val="204329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4BE0680-1A5A-9611-A93A-71B128D126D2}"/>
              </a:ext>
            </a:extLst>
          </p:cNvPr>
          <p:cNvSpPr txBox="1"/>
          <p:nvPr/>
        </p:nvSpPr>
        <p:spPr>
          <a:xfrm>
            <a:off x="2027298" y="457126"/>
            <a:ext cx="5197642" cy="644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buClr>
                <a:schemeClr val="dk1"/>
              </a:buClr>
              <a:buSzPts val="3600"/>
              <a:buFont typeface="Style Script"/>
              <a:buNone/>
              <a:defRPr sz="3200">
                <a:solidFill>
                  <a:schemeClr val="dk1"/>
                </a:solidFill>
                <a:latin typeface="Calibri" panose="020F0502020204030204" pitchFamily="34" charset="0"/>
                <a:ea typeface="Style Script"/>
                <a:cs typeface="Calibri" panose="020F0502020204030204" pitchFamily="34" charset="0"/>
                <a:sym typeface="Style Script"/>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r>
              <a:rPr lang="en-US" altLang="zh-CN" dirty="0"/>
              <a:t>Research Process</a:t>
            </a:r>
            <a:endParaRPr lang="zh-CN" altLang="en-US" dirty="0">
              <a:sym typeface="Magra"/>
            </a:endParaRPr>
          </a:p>
        </p:txBody>
      </p:sp>
      <p:sp>
        <p:nvSpPr>
          <p:cNvPr id="6" name="文本框 5">
            <a:extLst>
              <a:ext uri="{FF2B5EF4-FFF2-40B4-BE49-F238E27FC236}">
                <a16:creationId xmlns:a16="http://schemas.microsoft.com/office/drawing/2014/main" id="{41F1BFC9-54D2-A7D4-E603-8ACC16810E99}"/>
              </a:ext>
            </a:extLst>
          </p:cNvPr>
          <p:cNvSpPr txBox="1"/>
          <p:nvPr/>
        </p:nvSpPr>
        <p:spPr>
          <a:xfrm>
            <a:off x="715100" y="1576136"/>
            <a:ext cx="3030732" cy="2959769"/>
          </a:xfrm>
          <a:prstGeom prst="rect">
            <a:avLst/>
          </a:prstGeom>
          <a:noFill/>
          <a:ln w="12700" cmpd="dbl">
            <a:solidFill>
              <a:srgbClr val="3754CF"/>
            </a:solidFill>
          </a:ln>
        </p:spPr>
        <p:txBody>
          <a:bodyPr spcFirstLastPara="1" wrap="square" lIns="0" tIns="91425" rIns="0" bIns="91425" rtlCol="0" anchor="t" anchorCtr="0">
            <a:noAutofit/>
          </a:bodyPr>
          <a:lstStyle/>
          <a:p>
            <a:pPr algn="l">
              <a:spcBef>
                <a:spcPts val="1200"/>
              </a:spcBef>
              <a:buClr>
                <a:schemeClr val="tx1"/>
              </a:buClr>
              <a:buSzPct val="50000"/>
            </a:pPr>
            <a:r>
              <a:rPr lang="en-US" altLang="zh-CN" sz="2800" b="0" i="0" u="none" strike="noStrike" dirty="0">
                <a:solidFill>
                  <a:schemeClr val="bg2"/>
                </a:solidFill>
                <a:effectLst/>
                <a:latin typeface="Calibri" panose="020F0502020204030204" pitchFamily="34" charset="0"/>
                <a:cs typeface="Calibri" panose="020F0502020204030204" pitchFamily="34" charset="0"/>
              </a:rPr>
              <a:t>Sample acquisition</a:t>
            </a:r>
            <a:endParaRPr lang="en" altLang="zh-CN" sz="2800" dirty="0">
              <a:solidFill>
                <a:schemeClr val="bg2"/>
              </a:solidFill>
              <a:latin typeface="Calibri" panose="020F0502020204030204" pitchFamily="34" charset="0"/>
              <a:cs typeface="Calibri" panose="020F0502020204030204" pitchFamily="34" charset="0"/>
            </a:endParaRPr>
          </a:p>
          <a:p>
            <a:pPr marL="342900" indent="-342900" algn="l">
              <a:spcBef>
                <a:spcPts val="1200"/>
              </a:spcBef>
              <a:buClr>
                <a:schemeClr val="tx1"/>
              </a:buClr>
              <a:buSzPct val="50000"/>
              <a:buFont typeface="Wingdings" pitchFamily="2" charset="2"/>
              <a:buChar char="u"/>
            </a:pPr>
            <a:r>
              <a:rPr lang="zh-CN" altLang="en-US" sz="2000" dirty="0">
                <a:solidFill>
                  <a:schemeClr val="bg2"/>
                </a:solidFill>
                <a:latin typeface="Calibri" panose="020F0502020204030204" pitchFamily="34" charset="0"/>
                <a:cs typeface="Calibri" panose="020F0502020204030204" pitchFamily="34" charset="0"/>
              </a:rPr>
              <a:t>    </a:t>
            </a:r>
            <a:r>
              <a:rPr lang="en" altLang="zh-CN" sz="2000" dirty="0">
                <a:solidFill>
                  <a:schemeClr val="bg2"/>
                </a:solidFill>
                <a:latin typeface="Calibri" panose="020F0502020204030204" pitchFamily="34" charset="0"/>
                <a:cs typeface="Calibri" panose="020F0502020204030204" pitchFamily="34" charset="0"/>
              </a:rPr>
              <a:t>Diving and coral collection</a:t>
            </a:r>
          </a:p>
          <a:p>
            <a:pPr marL="457200" indent="-457200" algn="l">
              <a:spcBef>
                <a:spcPts val="1200"/>
              </a:spcBef>
              <a:buClr>
                <a:schemeClr val="tx1"/>
              </a:buClr>
              <a:buSzPct val="50000"/>
              <a:buFont typeface="Wingdings" pitchFamily="2" charset="2"/>
              <a:buChar char="u"/>
            </a:pPr>
            <a:r>
              <a:rPr lang="en" altLang="zh-CN" sz="2000" dirty="0">
                <a:solidFill>
                  <a:schemeClr val="bg2"/>
                </a:solidFill>
                <a:latin typeface="Calibri" panose="020F0502020204030204" pitchFamily="34" charset="0"/>
                <a:cs typeface="Calibri" panose="020F0502020204030204" pitchFamily="34" charset="0"/>
              </a:rPr>
              <a:t>Coral fragmentation &amp; assigning</a:t>
            </a:r>
          </a:p>
          <a:p>
            <a:pPr marL="171450" indent="-171450" algn="l">
              <a:buClr>
                <a:srgbClr val="00B0F0"/>
              </a:buClr>
              <a:buFont typeface="Arial" panose="020B0604020202020204" pitchFamily="34" charset="0"/>
              <a:buChar char="•"/>
            </a:pPr>
            <a:r>
              <a:rPr kumimoji="1" lang="en-US" altLang="zh-CN" sz="1200" b="1" dirty="0">
                <a:solidFill>
                  <a:schemeClr val="bg2"/>
                </a:solidFill>
                <a:latin typeface="Calibri" panose="020F0502020204030204" pitchFamily="34" charset="0"/>
                <a:ea typeface="Magra"/>
                <a:cs typeface="Calibri" panose="020F0502020204030204" pitchFamily="34" charset="0"/>
                <a:sym typeface="Magra"/>
              </a:rPr>
              <a:t> </a:t>
            </a:r>
            <a:endParaRPr kumimoji="1" lang="zh-CN" altLang="en-US" sz="1200" b="1" dirty="0">
              <a:solidFill>
                <a:schemeClr val="bg2"/>
              </a:solidFill>
              <a:latin typeface="Calibri" panose="020F0502020204030204" pitchFamily="34" charset="0"/>
              <a:ea typeface="Magra"/>
              <a:cs typeface="Calibri" panose="020F0502020204030204" pitchFamily="34" charset="0"/>
              <a:sym typeface="Magra"/>
            </a:endParaRPr>
          </a:p>
        </p:txBody>
      </p:sp>
      <p:pic>
        <p:nvPicPr>
          <p:cNvPr id="13" name="图片 12" descr="图片包含 片, 食物, 一半, 蜂窝&#10;&#10;描述已自动生成">
            <a:extLst>
              <a:ext uri="{FF2B5EF4-FFF2-40B4-BE49-F238E27FC236}">
                <a16:creationId xmlns:a16="http://schemas.microsoft.com/office/drawing/2014/main" id="{FAC8892C-43A3-BFD8-6D90-5C7902932F40}"/>
              </a:ext>
            </a:extLst>
          </p:cNvPr>
          <p:cNvPicPr>
            <a:picLocks noChangeAspect="1"/>
          </p:cNvPicPr>
          <p:nvPr/>
        </p:nvPicPr>
        <p:blipFill>
          <a:blip r:embed="rId2"/>
          <a:stretch>
            <a:fillRect/>
          </a:stretch>
        </p:blipFill>
        <p:spPr>
          <a:xfrm>
            <a:off x="3779143" y="1502073"/>
            <a:ext cx="1841500" cy="1384300"/>
          </a:xfrm>
          <a:prstGeom prst="rect">
            <a:avLst/>
          </a:prstGeom>
        </p:spPr>
      </p:pic>
      <p:sp>
        <p:nvSpPr>
          <p:cNvPr id="15" name="加号 14">
            <a:extLst>
              <a:ext uri="{FF2B5EF4-FFF2-40B4-BE49-F238E27FC236}">
                <a16:creationId xmlns:a16="http://schemas.microsoft.com/office/drawing/2014/main" id="{511E0EAB-4BF0-4C02-1CD7-96BF87061CA5}"/>
              </a:ext>
            </a:extLst>
          </p:cNvPr>
          <p:cNvSpPr/>
          <p:nvPr/>
        </p:nvSpPr>
        <p:spPr>
          <a:xfrm>
            <a:off x="5620643" y="1624263"/>
            <a:ext cx="852346" cy="954505"/>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descr="手机屏幕的截图&#10;&#10;中度可信度描述已自动生成">
            <a:extLst>
              <a:ext uri="{FF2B5EF4-FFF2-40B4-BE49-F238E27FC236}">
                <a16:creationId xmlns:a16="http://schemas.microsoft.com/office/drawing/2014/main" id="{72C878A4-B7A9-F561-DAC7-3729CCF2F733}"/>
              </a:ext>
            </a:extLst>
          </p:cNvPr>
          <p:cNvPicPr>
            <a:picLocks noChangeAspect="1"/>
          </p:cNvPicPr>
          <p:nvPr/>
        </p:nvPicPr>
        <p:blipFill>
          <a:blip r:embed="rId3"/>
          <a:stretch>
            <a:fillRect/>
          </a:stretch>
        </p:blipFill>
        <p:spPr>
          <a:xfrm>
            <a:off x="6919330" y="1323698"/>
            <a:ext cx="1085626" cy="1474230"/>
          </a:xfrm>
          <a:prstGeom prst="rect">
            <a:avLst/>
          </a:prstGeom>
        </p:spPr>
      </p:pic>
      <p:sp>
        <p:nvSpPr>
          <p:cNvPr id="18" name="等于 17">
            <a:extLst>
              <a:ext uri="{FF2B5EF4-FFF2-40B4-BE49-F238E27FC236}">
                <a16:creationId xmlns:a16="http://schemas.microsoft.com/office/drawing/2014/main" id="{14A19456-18F2-626E-487F-FD7D6028CC96}"/>
              </a:ext>
            </a:extLst>
          </p:cNvPr>
          <p:cNvSpPr/>
          <p:nvPr/>
        </p:nvSpPr>
        <p:spPr>
          <a:xfrm>
            <a:off x="4176352" y="3284016"/>
            <a:ext cx="1221818" cy="625643"/>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22" name="图片 21" descr="图片包含 游戏机, 食物, 绿色, 水果&#10;&#10;描述已自动生成">
            <a:extLst>
              <a:ext uri="{FF2B5EF4-FFF2-40B4-BE49-F238E27FC236}">
                <a16:creationId xmlns:a16="http://schemas.microsoft.com/office/drawing/2014/main" id="{845A77C1-0D74-F836-FDD7-0418066D0EFB}"/>
              </a:ext>
            </a:extLst>
          </p:cNvPr>
          <p:cNvPicPr>
            <a:picLocks noChangeAspect="1"/>
          </p:cNvPicPr>
          <p:nvPr/>
        </p:nvPicPr>
        <p:blipFill>
          <a:blip r:embed="rId4"/>
          <a:stretch>
            <a:fillRect/>
          </a:stretch>
        </p:blipFill>
        <p:spPr>
          <a:xfrm>
            <a:off x="5443676" y="3108850"/>
            <a:ext cx="1114925" cy="909093"/>
          </a:xfrm>
          <a:prstGeom prst="rect">
            <a:avLst/>
          </a:prstGeom>
        </p:spPr>
      </p:pic>
      <p:cxnSp>
        <p:nvCxnSpPr>
          <p:cNvPr id="25" name="直线箭头连接符 24">
            <a:extLst>
              <a:ext uri="{FF2B5EF4-FFF2-40B4-BE49-F238E27FC236}">
                <a16:creationId xmlns:a16="http://schemas.microsoft.com/office/drawing/2014/main" id="{394B720D-CAA8-82C5-F7D5-34F51DEC5E02}"/>
              </a:ext>
            </a:extLst>
          </p:cNvPr>
          <p:cNvCxnSpPr/>
          <p:nvPr/>
        </p:nvCxnSpPr>
        <p:spPr>
          <a:xfrm>
            <a:off x="5443676" y="4138863"/>
            <a:ext cx="1114925"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F4F2ABF1-448E-E9D6-AE28-9497174DB78B}"/>
              </a:ext>
            </a:extLst>
          </p:cNvPr>
          <p:cNvSpPr txBox="1"/>
          <p:nvPr/>
        </p:nvSpPr>
        <p:spPr>
          <a:xfrm>
            <a:off x="5550568" y="4219074"/>
            <a:ext cx="1008033" cy="200526"/>
          </a:xfrm>
          <a:prstGeom prst="rect">
            <a:avLst/>
          </a:prstGeom>
          <a:noFill/>
          <a:ln>
            <a:noFill/>
          </a:ln>
        </p:spPr>
        <p:txBody>
          <a:bodyPr spcFirstLastPara="1" wrap="square" lIns="0" tIns="91425" rIns="0" bIns="91425" rtlCol="0" anchor="ctr" anchorCtr="0">
            <a:noAutofit/>
          </a:bodyPr>
          <a:lstStyle/>
          <a:p>
            <a:pPr algn="l">
              <a:buClr>
                <a:srgbClr val="00B0F0"/>
              </a:buClr>
            </a:pPr>
            <a:r>
              <a:rPr kumimoji="1" lang="zh-CN" altLang="en-US" sz="1200" b="1" dirty="0">
                <a:solidFill>
                  <a:srgbClr val="00B0F0"/>
                </a:solidFill>
                <a:latin typeface="Magra"/>
                <a:ea typeface="Magra"/>
                <a:cs typeface="Magra"/>
                <a:sym typeface="Magra"/>
              </a:rPr>
              <a:t>         </a:t>
            </a:r>
            <a:r>
              <a:rPr kumimoji="1" lang="en-US" altLang="zh-CN" sz="1200" b="1" dirty="0">
                <a:solidFill>
                  <a:srgbClr val="00B0F0"/>
                </a:solidFill>
                <a:latin typeface="Magra"/>
                <a:ea typeface="Magra"/>
                <a:cs typeface="Magra"/>
                <a:sym typeface="Magra"/>
              </a:rPr>
              <a:t>4mm</a:t>
            </a:r>
            <a:endParaRPr kumimoji="1" lang="zh-CN" altLang="en-US" sz="1200" b="1" dirty="0">
              <a:solidFill>
                <a:srgbClr val="00B0F0"/>
              </a:solidFill>
              <a:latin typeface="Magra"/>
              <a:ea typeface="Magra"/>
              <a:cs typeface="Magra"/>
              <a:sym typeface="Magra"/>
            </a:endParaRPr>
          </a:p>
        </p:txBody>
      </p:sp>
    </p:spTree>
    <p:extLst>
      <p:ext uri="{BB962C8B-B14F-4D97-AF65-F5344CB8AC3E}">
        <p14:creationId xmlns:p14="http://schemas.microsoft.com/office/powerpoint/2010/main" val="2012023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1A1EF-5497-29BD-3B6C-B05DCFF0FB56}"/>
              </a:ext>
            </a:extLst>
          </p:cNvPr>
          <p:cNvSpPr>
            <a:spLocks noGrp="1"/>
          </p:cNvSpPr>
          <p:nvPr>
            <p:ph type="title"/>
          </p:nvPr>
        </p:nvSpPr>
        <p:spPr/>
        <p:txBody>
          <a:bodyPr/>
          <a:lstStyle/>
          <a:p>
            <a:endParaRPr kumimoji="1" lang="zh-CN" altLang="en-US"/>
          </a:p>
        </p:txBody>
      </p:sp>
      <p:pic>
        <p:nvPicPr>
          <p:cNvPr id="3" name="Google Shape;4549;p123">
            <a:extLst>
              <a:ext uri="{FF2B5EF4-FFF2-40B4-BE49-F238E27FC236}">
                <a16:creationId xmlns:a16="http://schemas.microsoft.com/office/drawing/2014/main" id="{87D084A4-825B-635F-0C08-58D090A32392}"/>
              </a:ext>
            </a:extLst>
          </p:cNvPr>
          <p:cNvPicPr preferRelativeResize="0"/>
          <p:nvPr/>
        </p:nvPicPr>
        <p:blipFill>
          <a:blip r:embed="rId2">
            <a:alphaModFix/>
          </a:blip>
          <a:stretch>
            <a:fillRect/>
          </a:stretch>
        </p:blipFill>
        <p:spPr>
          <a:xfrm>
            <a:off x="0" y="0"/>
            <a:ext cx="9144000" cy="5182050"/>
          </a:xfrm>
          <a:prstGeom prst="rect">
            <a:avLst/>
          </a:prstGeom>
          <a:noFill/>
          <a:ln>
            <a:noFill/>
          </a:ln>
        </p:spPr>
      </p:pic>
    </p:spTree>
    <p:extLst>
      <p:ext uri="{BB962C8B-B14F-4D97-AF65-F5344CB8AC3E}">
        <p14:creationId xmlns:p14="http://schemas.microsoft.com/office/powerpoint/2010/main" val="4021734925"/>
      </p:ext>
    </p:extLst>
  </p:cSld>
  <p:clrMapOvr>
    <a:masterClrMapping/>
  </p:clrMapOvr>
</p:sld>
</file>

<file path=ppt/theme/theme1.xml><?xml version="1.0" encoding="utf-8"?>
<a:theme xmlns:a="http://schemas.openxmlformats.org/drawingml/2006/main" name="Coral Reef Preservation Campaign by Slidesgo">
  <a:themeElements>
    <a:clrScheme name="Simple Light">
      <a:dk1>
        <a:srgbClr val="AC5896"/>
      </a:dk1>
      <a:lt1>
        <a:srgbClr val="FDF0F2"/>
      </a:lt1>
      <a:dk2>
        <a:srgbClr val="7A3A83"/>
      </a:dk2>
      <a:lt2>
        <a:srgbClr val="FFFFFF"/>
      </a:lt2>
      <a:accent1>
        <a:srgbClr val="D76A8D"/>
      </a:accent1>
      <a:accent2>
        <a:srgbClr val="FFFFFF"/>
      </a:accent2>
      <a:accent3>
        <a:srgbClr val="FFFFFF"/>
      </a:accent3>
      <a:accent4>
        <a:srgbClr val="FFFFFF"/>
      </a:accent4>
      <a:accent5>
        <a:srgbClr val="FFFFFF"/>
      </a:accent5>
      <a:accent6>
        <a:srgbClr val="FFFFFF"/>
      </a:accent6>
      <a:hlink>
        <a:srgbClr val="AC589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1988</TotalTime>
  <Words>966</Words>
  <Application>Microsoft Macintosh PowerPoint</Application>
  <PresentationFormat>如螢幕大小 (16:9)</PresentationFormat>
  <Paragraphs>153</Paragraphs>
  <Slides>25</Slides>
  <Notes>20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25</vt:i4>
      </vt:variant>
    </vt:vector>
  </HeadingPairs>
  <TitlesOfParts>
    <vt:vector size="37" baseType="lpstr">
      <vt:lpstr>Cambria Math</vt:lpstr>
      <vt:lpstr>Wingdings</vt:lpstr>
      <vt:lpstr>Calibri</vt:lpstr>
      <vt:lpstr>Bebas Neue</vt:lpstr>
      <vt:lpstr>Darker Grotesque Medium</vt:lpstr>
      <vt:lpstr>Times New Roman</vt:lpstr>
      <vt:lpstr>Arial</vt:lpstr>
      <vt:lpstr>Snell Roundhand</vt:lpstr>
      <vt:lpstr>Style Script</vt:lpstr>
      <vt:lpstr>Magra</vt:lpstr>
      <vt:lpstr>Capriola</vt:lpstr>
      <vt:lpstr>Coral Reef Preservation Campaign by Slidesgo</vt:lpstr>
      <vt:lpstr>Effect of Stressors on Urbanized Corals</vt:lpstr>
      <vt:lpstr>Disclaimer</vt:lpstr>
      <vt:lpstr>Background Introduction</vt:lpstr>
      <vt:lpstr>Caroline is a PhD candidate at Urban Program</vt:lpstr>
      <vt:lpstr> Astrangia poculata is the subject of our client's research</vt:lpstr>
      <vt:lpstr>Corals lives in urban areasin </vt:lpstr>
      <vt:lpstr>Astrangia poculata is an urban coral</vt:lpstr>
      <vt:lpstr>PowerPoint 簡報</vt:lpstr>
      <vt:lpstr>PowerPoint 簡報</vt:lpstr>
      <vt:lpstr>We eventually obtain four outcomes.</vt:lpstr>
      <vt:lpstr>PowerPoint 簡報</vt:lpstr>
      <vt:lpstr>PowerPoint 簡報</vt:lpstr>
      <vt:lpstr>PowerPoint 簡報</vt:lpstr>
      <vt:lpstr>PowerPoint 簡報</vt:lpstr>
      <vt:lpstr>PowerPoint 簡報</vt:lpstr>
      <vt:lpstr>Looking solely at dose levels, there was no decisive difference.</vt:lpstr>
      <vt:lpstr>Neither the temperature factor.</vt:lpstr>
      <vt:lpstr>Also, there isn’t an obvious difference on  the Feed factor.</vt:lpstr>
      <vt:lpstr>But things go different when we started  looking at factors combinations.</vt:lpstr>
      <vt:lpstr>The PAM change direction becomes more</vt:lpstr>
      <vt:lpstr>Dose = 0 is the control group.</vt:lpstr>
      <vt:lpstr>pollution is Nitrate :</vt:lpstr>
      <vt:lpstr>pollution is Ammonia :</vt:lpstr>
      <vt:lpstr>What will we do next?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 of Stressors on Urbanized Corals</dc:title>
  <cp:lastModifiedBy>Chen, Denny</cp:lastModifiedBy>
  <cp:revision>233</cp:revision>
  <dcterms:modified xsi:type="dcterms:W3CDTF">2023-11-02T04:50:30Z</dcterms:modified>
</cp:coreProperties>
</file>